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sldIdLst>
    <p:sldId id="261" r:id="rId5"/>
    <p:sldId id="263" r:id="rId6"/>
    <p:sldId id="269" r:id="rId7"/>
    <p:sldId id="290" r:id="rId8"/>
    <p:sldId id="305" r:id="rId9"/>
    <p:sldId id="299" r:id="rId10"/>
    <p:sldId id="304" r:id="rId11"/>
    <p:sldId id="306" r:id="rId12"/>
    <p:sldId id="307" r:id="rId13"/>
    <p:sldId id="308" r:id="rId14"/>
    <p:sldId id="309" r:id="rId15"/>
    <p:sldId id="310" r:id="rId16"/>
    <p:sldId id="312" r:id="rId17"/>
    <p:sldId id="311" r:id="rId18"/>
    <p:sldId id="313" r:id="rId19"/>
    <p:sldId id="314" r:id="rId20"/>
    <p:sldId id="300" r:id="rId21"/>
    <p:sldId id="264" r:id="rId2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2851"/>
    <a:srgbClr val="0128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Közepesen sötét stílus 2 – 2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Világos stílus 2 – 2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26" autoAdjust="0"/>
    <p:restoredTop sz="95256" autoAdjust="0"/>
  </p:normalViewPr>
  <p:slideViewPr>
    <p:cSldViewPr snapToGrid="0" snapToObjects="1">
      <p:cViewPr varScale="1">
        <p:scale>
          <a:sx n="82" d="100"/>
          <a:sy n="82" d="100"/>
        </p:scale>
        <p:origin x="946" y="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4" y="376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B3FFE4-5136-4C93-A29D-77916F4B4C02}" type="datetimeFigureOut">
              <a:rPr lang="hu-HU" smtClean="0"/>
              <a:pPr/>
              <a:t>2026. 10. 13.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6EB36-4BD4-470E-82F6-2F77BD2F46C0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6EB36-4BD4-470E-82F6-2F77BD2F46C0}" type="slidenum">
              <a:rPr lang="hu-HU" smtClean="0"/>
              <a:pPr/>
              <a:t>2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7E45EC-E857-984F-8379-10CA33E709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2B867FF-3DD2-3745-B706-AC701B7DF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7AE546B-4E7E-E547-9D80-07E655B0E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8268-C1E1-5C45-A952-D7B95B0AE97A}" type="datetimeFigureOut">
              <a:rPr lang="hu-HU" smtClean="0"/>
              <a:pPr/>
              <a:t>2026. 10. 13.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75290C3-6C58-2E4A-8424-D73D86FA8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A29E28C-056B-A645-B058-2EE956BAB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0683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FE9060-7EEE-4A44-8102-3682CBE96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04336AF-62CC-C443-B562-71A31CC0F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8537EEE-B4E7-5E4E-87BA-CF4C0F2D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8268-C1E1-5C45-A952-D7B95B0AE97A}" type="datetimeFigureOut">
              <a:rPr lang="hu-HU" smtClean="0"/>
              <a:pPr/>
              <a:t>2026. 10. 13.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023910D-698C-364E-AE93-62930A6D1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F666EDC-A796-E049-AD2B-7E0CC39FD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1341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2E0768-69DD-F748-9589-AFBF48F6E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509AE6D-5FCA-024A-8930-77A63BB93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320CDD8-8E72-0D49-8265-1819EBC45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8268-C1E1-5C45-A952-D7B95B0AE97A}" type="datetimeFigureOut">
              <a:rPr lang="hu-HU" smtClean="0"/>
              <a:pPr/>
              <a:t>2026. 10. 13.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EB66E96-9F74-C842-879A-7FAC5A724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A509121-0443-5546-8EB3-FC0433F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339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8D64E7-9DF5-7849-B50B-F4CFDF41F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382EC89-DE48-4B49-8494-8EF55975D5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AAC62C9-535D-674C-BAB1-9FFC0069C8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3E2C7C6-B91C-7545-89A2-4D87534A1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8268-C1E1-5C45-A952-D7B95B0AE97A}" type="datetimeFigureOut">
              <a:rPr lang="hu-HU" smtClean="0"/>
              <a:pPr/>
              <a:t>2026. 10. 13.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7F536E3-9EC2-7C42-A5A6-DD946AAE1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9239D36-2F9D-5E47-A91D-CB4ECF4DF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675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76E212D-EFC9-E843-AEF9-4697F435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0F4C0F8-A495-6242-8F9E-34A6AEED9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12D6E2A-C35D-C240-AAB7-324EE81F6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81330E7-B625-424C-8217-22573F56F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3F22E5C-A586-AB40-A686-186F5106AD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86070531-A794-454B-AC6D-98AB51FBE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8268-C1E1-5C45-A952-D7B95B0AE97A}" type="datetimeFigureOut">
              <a:rPr lang="hu-HU" smtClean="0"/>
              <a:pPr/>
              <a:t>2026. 10. 13.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7F4896FC-7628-F84A-834A-87FC631E6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095E2F2-F3BA-7F41-BB1C-6346416B4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1485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8C240B-11F8-B34C-8BFB-1FE5AB553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5954971-DEEB-3244-8632-9615BD209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8268-C1E1-5C45-A952-D7B95B0AE97A}" type="datetimeFigureOut">
              <a:rPr lang="hu-HU" smtClean="0"/>
              <a:pPr/>
              <a:t>2026. 10. 13.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5F868A1-5A8C-274D-AC44-95414589A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4375EDA-CE8D-2542-9A84-592CB860A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303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DCA46F65-79E5-6640-BB8A-88AC37447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8268-C1E1-5C45-A952-D7B95B0AE97A}" type="datetimeFigureOut">
              <a:rPr lang="hu-HU" smtClean="0"/>
              <a:pPr/>
              <a:t>2026. 10. 13.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576F9CD8-62E8-A344-8837-0E8848ADD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FE744F3-F316-EC4D-A357-B10CF610A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75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5121203-76E8-CF48-AFDD-C08BD94A9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58C0D2F-119B-5D42-8A65-746B723B3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CCF4AF3-AB8F-4F40-A5BC-5938AF9E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B2DC796-CB61-4641-A562-F133196FE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8268-C1E1-5C45-A952-D7B95B0AE97A}" type="datetimeFigureOut">
              <a:rPr lang="hu-HU" smtClean="0"/>
              <a:pPr/>
              <a:t>2026. 10. 13.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E6BC2EB-A5D4-9649-BCCF-DB7FB6472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6E71873-612B-FD46-98D9-5EE27F46F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0834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C57719-3DA3-F840-BF88-A98938D7E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86DB84D-E331-2D4D-B110-8579350ED1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4F07BD4-77ED-A24F-8126-77639250F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353D5D8-8518-BF43-A85D-494896B74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8268-C1E1-5C45-A952-D7B95B0AE97A}" type="datetimeFigureOut">
              <a:rPr lang="hu-HU" smtClean="0"/>
              <a:pPr/>
              <a:t>2026. 10. 13.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1E4CF2F-3330-B147-93CE-BCEE7C9CF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F91B097-73EA-454C-9770-E7201C41C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9136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545467-4FEB-AC4B-86DB-3FD3F146F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65892B6-EF09-3B46-9ED5-497097EED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A5E4A4E-8912-334F-8D89-2FBF158CF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8268-C1E1-5C45-A952-D7B95B0AE97A}" type="datetimeFigureOut">
              <a:rPr lang="hu-HU" smtClean="0"/>
              <a:pPr/>
              <a:t>2026. 10. 13.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98BD7A6-876F-734E-B813-5A6BA17FC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104CC0E-6CBB-D64C-BF1B-08A795AE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9480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1133CCC-AF07-184C-876D-D74B91AD39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7878B64-CD80-C241-9481-92B2ED863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1819BC4-C938-874F-97B6-78FEC0934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98268-C1E1-5C45-A952-D7B95B0AE97A}" type="datetimeFigureOut">
              <a:rPr lang="hu-HU" smtClean="0"/>
              <a:pPr/>
              <a:t>2026. 10. 13.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D6C2461-B42C-554E-9291-357E9E2FC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E423E59-173B-0743-85AA-4E16C640B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927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0BF4A4A6-0F8B-8C48-B454-E43C26D01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55834CF-022D-E94D-8E0A-E917ADE6B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EF9CCE1-DE1B-C447-A4F1-CA789A4E58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98268-C1E1-5C45-A952-D7B95B0AE97A}" type="datetimeFigureOut">
              <a:rPr lang="hu-HU" smtClean="0"/>
              <a:pPr/>
              <a:t>2026. 10. 13.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7C2F029-7EC5-EF46-8DEA-E7DAC381D7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0E9C6E1-4BD7-454B-90C2-FAB8A2FC1A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EAA7F-C62B-F246-A793-9ED832A9CCA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622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93B28C07-9FE2-D645-876C-6405696E1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ím 1">
            <a:extLst>
              <a:ext uri="{FF2B5EF4-FFF2-40B4-BE49-F238E27FC236}">
                <a16:creationId xmlns:a16="http://schemas.microsoft.com/office/drawing/2014/main" id="{7526A6D4-531E-7D43-81CA-954398D2809F}"/>
              </a:ext>
            </a:extLst>
          </p:cNvPr>
          <p:cNvSpPr txBox="1">
            <a:spLocks/>
          </p:cNvSpPr>
          <p:nvPr/>
        </p:nvSpPr>
        <p:spPr>
          <a:xfrm>
            <a:off x="723899" y="2125969"/>
            <a:ext cx="7365636" cy="2185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hr-HR" sz="6000" b="1" dirty="0">
                <a:solidFill>
                  <a:schemeClr val="bg1"/>
                </a:solidFill>
              </a:rPr>
              <a:t>Dijalektizmi i regionalizmi u hrvatskoj toponimiji u Mađarskoj </a:t>
            </a:r>
            <a:endParaRPr lang="hu-HU" sz="6000" b="1" dirty="0">
              <a:solidFill>
                <a:schemeClr val="bg1"/>
              </a:solidFill>
            </a:endParaRPr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B46220C8-18AF-4FD2-A0E3-B402C4421CA8}"/>
              </a:ext>
            </a:extLst>
          </p:cNvPr>
          <p:cNvSpPr txBox="1">
            <a:spLocks/>
          </p:cNvSpPr>
          <p:nvPr/>
        </p:nvSpPr>
        <p:spPr>
          <a:xfrm>
            <a:off x="1675621" y="4448627"/>
            <a:ext cx="7365636" cy="7891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34000"/>
              </a:lnSpc>
            </a:pPr>
            <a:r>
              <a:rPr lang="hu-HU" sz="21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Előd Dudás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881288BA-6D9D-4519-B627-D3320E1CCA2E}"/>
              </a:ext>
            </a:extLst>
          </p:cNvPr>
          <p:cNvSpPr txBox="1">
            <a:spLocks/>
          </p:cNvSpPr>
          <p:nvPr/>
        </p:nvSpPr>
        <p:spPr>
          <a:xfrm>
            <a:off x="391886" y="5374433"/>
            <a:ext cx="8649371" cy="1129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21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lnSpc>
                <a:spcPct val="100000"/>
              </a:lnSpc>
            </a:pPr>
            <a:r>
              <a:rPr lang="hu-HU" sz="22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CENTRUM AND PERIPHERY IN SLAVIC WORLDS: LINGUISTIC, LITERARY AND CULTURAL PERSPECTIVES</a:t>
            </a:r>
            <a:endParaRPr lang="hu-HU" sz="2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hu-HU" sz="22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Budapest, 15th – 16th </a:t>
            </a:r>
            <a:r>
              <a:rPr lang="hu-HU" sz="2200" dirty="0" err="1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October</a:t>
            </a:r>
            <a:r>
              <a:rPr lang="hu-HU" sz="2200" dirty="0">
                <a:solidFill>
                  <a:schemeClr val="bg1"/>
                </a:solidFill>
                <a:latin typeface="+mn-lt"/>
                <a:cs typeface="Times New Roman" panose="02020603050405020304" pitchFamily="18" charset="0"/>
              </a:rPr>
              <a:t>, 2026 </a:t>
            </a:r>
            <a:endParaRPr lang="hu-HU" sz="22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2182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11DD2953-3B3C-412C-83B3-53E08D6E6A91}"/>
              </a:ext>
            </a:extLst>
          </p:cNvPr>
          <p:cNvSpPr txBox="1"/>
          <p:nvPr/>
        </p:nvSpPr>
        <p:spPr>
          <a:xfrm>
            <a:off x="838200" y="399495"/>
            <a:ext cx="10515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400" b="1" dirty="0">
                <a:ea typeface="Open Sans" panose="020B0606030504020204" pitchFamily="34" charset="0"/>
                <a:cs typeface="Open Sans" panose="020B0606030504020204" pitchFamily="34" charset="0"/>
              </a:rPr>
              <a:t>Uvod</a:t>
            </a:r>
            <a:endParaRPr lang="hu-HU" sz="4400" b="1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F2B5A38B-F1A4-46E5-A546-D8DA8D39A774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zövegdoboz 6">
            <a:extLst>
              <a:ext uri="{FF2B5EF4-FFF2-40B4-BE49-F238E27FC236}">
                <a16:creationId xmlns:a16="http://schemas.microsoft.com/office/drawing/2014/main" id="{7C606D4C-42F0-4D2C-BC92-C9B942C4BA38}"/>
              </a:ext>
            </a:extLst>
          </p:cNvPr>
          <p:cNvSpPr txBox="1"/>
          <p:nvPr/>
        </p:nvSpPr>
        <p:spPr>
          <a:xfrm>
            <a:off x="1583994" y="1168936"/>
            <a:ext cx="9024012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s-Latn-BA" sz="3200" dirty="0">
                <a:ea typeface="Open Sans" panose="020B0606030504020204" pitchFamily="34" charset="0"/>
                <a:cs typeface="Open Sans" panose="020B0606030504020204" pitchFamily="34" charset="0"/>
              </a:rPr>
              <a:t>Projekt Magyar Nemzeti Helynévtár Program/ Mađarski nacionalni registar toponima 2022. – 2032.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s-Latn-BA" sz="3200" dirty="0">
                <a:ea typeface="Open Sans" panose="020B0606030504020204" pitchFamily="34" charset="0"/>
                <a:cs typeface="Open Sans" panose="020B0606030504020204" pitchFamily="34" charset="0"/>
              </a:rPr>
              <a:t>Mađarska akademija znanosti, Sveučilište u Debrecenu.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s-Latn-BA" sz="3200" dirty="0">
                <a:ea typeface="Open Sans" panose="020B0606030504020204" pitchFamily="34" charset="0"/>
                <a:cs typeface="Open Sans" panose="020B0606030504020204" pitchFamily="34" charset="0"/>
              </a:rPr>
              <a:t>Voditelj je akademik István Hoffmann.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bs-Latn-BA" sz="3200" dirty="0">
                <a:ea typeface="Open Sans" panose="020B0606030504020204" pitchFamily="34" charset="0"/>
                <a:cs typeface="Open Sans" panose="020B0606030504020204" pitchFamily="34" charset="0"/>
              </a:rPr>
              <a:t>Toponimi su neizostavni elementi jezične uporabe, stoga se prikupljaju i dokumentiraju iz živog, govornog jezika u okviru programa.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945E4EB6-CF3D-A64F-8CCA-8A08BB013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11" name="Cím 1">
            <a:extLst>
              <a:ext uri="{FF2B5EF4-FFF2-40B4-BE49-F238E27FC236}">
                <a16:creationId xmlns:a16="http://schemas.microsoft.com/office/drawing/2014/main" id="{36FC9FFA-DB03-478B-86EF-9EEA419F8852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21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</a:pPr>
            <a:r>
              <a:rPr lang="hu-HU" sz="7200" spc="100" dirty="0">
                <a:solidFill>
                  <a:schemeClr val="bg1"/>
                </a:solidFill>
              </a:rPr>
              <a:t>15.10.2026 </a:t>
            </a:r>
          </a:p>
        </p:txBody>
      </p:sp>
    </p:spTree>
    <p:extLst>
      <p:ext uri="{BB962C8B-B14F-4D97-AF65-F5344CB8AC3E}">
        <p14:creationId xmlns:p14="http://schemas.microsoft.com/office/powerpoint/2010/main" val="212114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7C606D4C-42F0-4D2C-BC92-C9B942C4BA38}"/>
              </a:ext>
            </a:extLst>
          </p:cNvPr>
          <p:cNvSpPr txBox="1"/>
          <p:nvPr/>
        </p:nvSpPr>
        <p:spPr>
          <a:xfrm>
            <a:off x="838200" y="1586215"/>
            <a:ext cx="10738282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F2B5A38B-F1A4-46E5-A546-D8DA8D39A774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BAE7BCF5-B0FA-7F45-9548-ADE493AEC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FDFB7B38-B773-5044-9816-253A1F3CB2F6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3700" spc="100" dirty="0">
                <a:solidFill>
                  <a:schemeClr val="bg1"/>
                </a:solidFill>
              </a:rPr>
              <a:t>15.10.2026 </a:t>
            </a:r>
          </a:p>
        </p:txBody>
      </p:sp>
      <p:sp>
        <p:nvSpPr>
          <p:cNvPr id="10" name="Cím 9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3789"/>
          </a:xfrm>
        </p:spPr>
        <p:txBody>
          <a:bodyPr>
            <a:normAutofit fontScale="90000"/>
          </a:bodyPr>
          <a:lstStyle/>
          <a:p>
            <a:pPr algn="ctr">
              <a:lnSpc>
                <a:spcPct val="50000"/>
              </a:lnSpc>
            </a:pPr>
            <a:r>
              <a:rPr lang="hr-HR" b="1" dirty="0">
                <a:latin typeface="+mn-lt"/>
              </a:rPr>
              <a:t>Istraživanje hrvatske toponimije u Mađarskoj</a:t>
            </a:r>
            <a:endParaRPr lang="hu-HU" b="1" dirty="0">
              <a:latin typeface="+mn-lt"/>
            </a:endParaRPr>
          </a:p>
        </p:txBody>
      </p:sp>
      <p:sp>
        <p:nvSpPr>
          <p:cNvPr id="12" name="Tartalom helye 11"/>
          <p:cNvSpPr>
            <a:spLocks noGrp="1"/>
          </p:cNvSpPr>
          <p:nvPr>
            <p:ph sz="half" idx="1"/>
          </p:nvPr>
        </p:nvSpPr>
        <p:spPr>
          <a:xfrm>
            <a:off x="838200" y="1139760"/>
            <a:ext cx="10283890" cy="4768438"/>
          </a:xfrm>
        </p:spPr>
        <p:txBody>
          <a:bodyPr>
            <a:normAutofit/>
          </a:bodyPr>
          <a:lstStyle/>
          <a:p>
            <a:r>
              <a:rPr lang="hr-HR" sz="3200" dirty="0"/>
              <a:t>Hrvatski dio projekta – prikupljanje i obrada hrvatske toponimije u Mađarskoj u naseljima, gdje je još moguće terensko istraživanje.</a:t>
            </a:r>
          </a:p>
          <a:p>
            <a:r>
              <a:rPr lang="hr-HR" sz="3200" dirty="0"/>
              <a:t>Hrvatski toponimi čine dragocjen dio hrvatske jezične baštine u Mađarskoj.</a:t>
            </a:r>
          </a:p>
          <a:p>
            <a:r>
              <a:rPr lang="hr-HR" sz="3200" dirty="0"/>
              <a:t>Nekoliko izazova: često tek najstarija generacija govori hrvatski mjesni govor; najčešće isključivo najstarija generacija zna mikrotoponimiju svog naselja.</a:t>
            </a:r>
          </a:p>
          <a:p>
            <a:endParaRPr lang="hr-HR" dirty="0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DA07DA0-580A-D8FB-2C5B-C476F54D55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265163" y="6123901"/>
            <a:ext cx="5181600" cy="544351"/>
          </a:xfrm>
        </p:spPr>
        <p:txBody>
          <a:bodyPr>
            <a:norm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58359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7C606D4C-42F0-4D2C-BC92-C9B942C4BA38}"/>
              </a:ext>
            </a:extLst>
          </p:cNvPr>
          <p:cNvSpPr txBox="1"/>
          <p:nvPr/>
        </p:nvSpPr>
        <p:spPr>
          <a:xfrm>
            <a:off x="884854" y="1544715"/>
            <a:ext cx="10738282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F2B5A38B-F1A4-46E5-A546-D8DA8D39A774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BAE7BCF5-B0FA-7F45-9548-ADE493AEC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FDFB7B38-B773-5044-9816-253A1F3CB2F6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3700" spc="100" dirty="0">
                <a:solidFill>
                  <a:schemeClr val="bg1"/>
                </a:solidFill>
              </a:rPr>
              <a:t>15.10.2026</a:t>
            </a:r>
          </a:p>
        </p:txBody>
      </p:sp>
      <p:sp>
        <p:nvSpPr>
          <p:cNvPr id="10" name="Cím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50000"/>
              </a:lnSpc>
            </a:pPr>
            <a:r>
              <a:rPr lang="sl-SI" b="1" dirty="0">
                <a:latin typeface="+mn-lt"/>
              </a:rPr>
              <a:t>Terensko istraživanje</a:t>
            </a:r>
            <a:endParaRPr lang="hu-HU" b="1" dirty="0">
              <a:latin typeface="+mn-lt"/>
            </a:endParaRPr>
          </a:p>
        </p:txBody>
      </p:sp>
      <p:pic>
        <p:nvPicPr>
          <p:cNvPr id="2" name="Tartalom helye 1">
            <a:extLst>
              <a:ext uri="{FF2B5EF4-FFF2-40B4-BE49-F238E27FC236}">
                <a16:creationId xmlns:a16="http://schemas.microsoft.com/office/drawing/2014/main" id="{9841478F-EB1C-F4C8-4208-E5538959492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651757" y="0"/>
            <a:ext cx="7926313" cy="6204857"/>
          </a:xfrm>
          <a:prstGeom prst="rect">
            <a:avLst/>
          </a:pr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C7576E7A-79BF-8808-56CD-49C068219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31013" y="2485926"/>
            <a:ext cx="875522" cy="1964776"/>
          </a:xfr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45679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9DB2B-2DEE-78A7-1B31-B626F50FB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91303A28-D7E8-B50D-CDB5-78888A1A874C}"/>
              </a:ext>
            </a:extLst>
          </p:cNvPr>
          <p:cNvSpPr txBox="1"/>
          <p:nvPr/>
        </p:nvSpPr>
        <p:spPr>
          <a:xfrm>
            <a:off x="838200" y="1544715"/>
            <a:ext cx="10738282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AA537A9F-5D77-81F0-4956-A90BC43AA77A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CB3296DB-84C0-8074-F29F-4639D8895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76830754-5CC7-DEF5-3DB3-ECF93071FCED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3700" spc="100" dirty="0">
                <a:solidFill>
                  <a:schemeClr val="bg1"/>
                </a:solidFill>
              </a:rPr>
              <a:t>15.10.2026</a:t>
            </a:r>
          </a:p>
        </p:txBody>
      </p:sp>
      <p:sp>
        <p:nvSpPr>
          <p:cNvPr id="10" name="Cím 9">
            <a:extLst>
              <a:ext uri="{FF2B5EF4-FFF2-40B4-BE49-F238E27FC236}">
                <a16:creationId xmlns:a16="http://schemas.microsoft.com/office/drawing/2014/main" id="{2B75CF97-DA4B-350B-BFE4-21FD164C3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50000"/>
              </a:lnSpc>
            </a:pPr>
            <a:r>
              <a:rPr lang="hr-HR" b="1" dirty="0">
                <a:latin typeface="+mn-lt"/>
              </a:rPr>
              <a:t>Terenski rad</a:t>
            </a:r>
            <a:endParaRPr lang="hu-HU" b="1" dirty="0">
              <a:latin typeface="+mn-lt"/>
            </a:endParaRPr>
          </a:p>
        </p:txBody>
      </p:sp>
      <p:sp>
        <p:nvSpPr>
          <p:cNvPr id="12" name="Tartalom helye 11">
            <a:extLst>
              <a:ext uri="{FF2B5EF4-FFF2-40B4-BE49-F238E27FC236}">
                <a16:creationId xmlns:a16="http://schemas.microsoft.com/office/drawing/2014/main" id="{E4CA5410-B565-8E2E-908F-6634762441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83385"/>
            <a:ext cx="9341559" cy="4351338"/>
          </a:xfrm>
        </p:spPr>
        <p:txBody>
          <a:bodyPr>
            <a:noAutofit/>
          </a:bodyPr>
          <a:lstStyle/>
          <a:p>
            <a:r>
              <a:rPr lang="sl-SI" sz="3200" dirty="0">
                <a:ea typeface="Calibri" panose="020F0502020204030204" pitchFamily="34" charset="0"/>
                <a:cs typeface="Times New Roman" panose="02020603050405020304" pitchFamily="18" charset="0"/>
              </a:rPr>
              <a:t>Terenski rad bio je pokrenut 2024.</a:t>
            </a:r>
          </a:p>
          <a:p>
            <a:r>
              <a:rPr lang="sl-SI" sz="3200" dirty="0">
                <a:ea typeface="Calibri" panose="020F0502020204030204" pitchFamily="34" charset="0"/>
                <a:cs typeface="Times New Roman" panose="02020603050405020304" pitchFamily="18" charset="0"/>
              </a:rPr>
              <a:t>Prva naselja: Baćin (Bátya) i Dušnok (Dusnok) – Podunavlje.</a:t>
            </a:r>
          </a:p>
          <a:p>
            <a:r>
              <a:rPr lang="sl-SI" sz="32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2025. g.: </a:t>
            </a:r>
          </a:p>
          <a:p>
            <a:r>
              <a:rPr lang="sl-SI" sz="3200" dirty="0">
                <a:ea typeface="Calibri" panose="020F0502020204030204" pitchFamily="34" charset="0"/>
                <a:cs typeface="Times New Roman" panose="02020603050405020304" pitchFamily="18" charset="0"/>
              </a:rPr>
              <a:t>Katolj (Kátoly), Mohač (Mohács), Vršenda (Versend) – Baranja; </a:t>
            </a:r>
          </a:p>
          <a:p>
            <a:r>
              <a:rPr lang="sl-SI" sz="3200" dirty="0">
                <a:ea typeface="Calibri" panose="020F0502020204030204" pitchFamily="34" charset="0"/>
                <a:cs typeface="Times New Roman" panose="02020603050405020304" pitchFamily="18" charset="0"/>
              </a:rPr>
              <a:t>Čikerija (Csikéria), Gara, Kaćmar (Katymár) – Bačka;</a:t>
            </a:r>
          </a:p>
          <a:p>
            <a:r>
              <a:rPr lang="sl-SI" sz="3200" dirty="0">
                <a:ea typeface="Calibri" panose="020F0502020204030204" pitchFamily="34" charset="0"/>
                <a:cs typeface="Times New Roman" panose="02020603050405020304" pitchFamily="18" charset="0"/>
              </a:rPr>
              <a:t>Hrvatski Židan (Horvátzsidány), Plajgor (Ólmod) – Gradišće.</a:t>
            </a:r>
          </a:p>
          <a:p>
            <a:endParaRPr lang="sl-SI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DB7F782-06ED-B907-9032-02A714FC5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94303" y="2446612"/>
            <a:ext cx="875522" cy="1964776"/>
          </a:xfr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63923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7C606D4C-42F0-4D2C-BC92-C9B942C4BA38}"/>
              </a:ext>
            </a:extLst>
          </p:cNvPr>
          <p:cNvSpPr txBox="1"/>
          <p:nvPr/>
        </p:nvSpPr>
        <p:spPr>
          <a:xfrm>
            <a:off x="838200" y="1544715"/>
            <a:ext cx="10738282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F2B5A38B-F1A4-46E5-A546-D8DA8D39A774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BAE7BCF5-B0FA-7F45-9548-ADE493AEC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FDFB7B38-B773-5044-9816-253A1F3CB2F6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sl-SI" sz="3700" spc="100" dirty="0">
                <a:solidFill>
                  <a:schemeClr val="bg1"/>
                </a:solidFill>
              </a:rPr>
              <a:t>1</a:t>
            </a:r>
            <a:r>
              <a:rPr lang="hu-HU" sz="3700" spc="100" dirty="0">
                <a:solidFill>
                  <a:schemeClr val="bg1"/>
                </a:solidFill>
              </a:rPr>
              <a:t>5.10.2026</a:t>
            </a:r>
          </a:p>
        </p:txBody>
      </p:sp>
      <p:sp>
        <p:nvSpPr>
          <p:cNvPr id="10" name="Cím 9"/>
          <p:cNvSpPr>
            <a:spLocks noGrp="1"/>
          </p:cNvSpPr>
          <p:nvPr>
            <p:ph type="title"/>
          </p:nvPr>
        </p:nvSpPr>
        <p:spPr>
          <a:xfrm>
            <a:off x="761055" y="247634"/>
            <a:ext cx="10515600" cy="1325563"/>
          </a:xfrm>
        </p:spPr>
        <p:txBody>
          <a:bodyPr/>
          <a:lstStyle/>
          <a:p>
            <a:pPr algn="ctr">
              <a:lnSpc>
                <a:spcPct val="50000"/>
              </a:lnSpc>
            </a:pPr>
            <a:r>
              <a:rPr lang="sl-SI" b="1" dirty="0">
                <a:latin typeface="+mn-lt"/>
              </a:rPr>
              <a:t>Terenski rad</a:t>
            </a:r>
            <a:endParaRPr lang="hu-HU" b="1" dirty="0">
              <a:latin typeface="+mn-lt"/>
            </a:endParaRPr>
          </a:p>
        </p:txBody>
      </p:sp>
      <p:sp>
        <p:nvSpPr>
          <p:cNvPr id="12" name="Tartalom helye 11"/>
          <p:cNvSpPr>
            <a:spLocks noGrp="1"/>
          </p:cNvSpPr>
          <p:nvPr>
            <p:ph sz="half" idx="1"/>
          </p:nvPr>
        </p:nvSpPr>
        <p:spPr>
          <a:xfrm>
            <a:off x="830061" y="1562635"/>
            <a:ext cx="9341559" cy="4351338"/>
          </a:xfrm>
        </p:spPr>
        <p:txBody>
          <a:bodyPr>
            <a:normAutofit/>
          </a:bodyPr>
          <a:lstStyle/>
          <a:p>
            <a:r>
              <a:rPr lang="hr-HR" sz="2800" b="1" u="sng" dirty="0">
                <a:effectLst/>
                <a:ea typeface="Calibri" panose="020F0502020204030204" pitchFamily="34" charset="0"/>
              </a:rPr>
              <a:t>2026. g.:</a:t>
            </a:r>
          </a:p>
          <a:p>
            <a:r>
              <a:rPr lang="hr-HR" sz="3200" dirty="0">
                <a:ea typeface="Calibri" panose="020F0502020204030204" pitchFamily="34" charset="0"/>
              </a:rPr>
              <a:t>Kemlja (Kimle), Bizonja (Bezenye), Koljnof (Kópháza), Vedešin (Hidegség), Unda (Und), Narda (Narda), Gornji Četar (Felsőcsatár) – Gradišće;</a:t>
            </a:r>
          </a:p>
          <a:p>
            <a:r>
              <a:rPr lang="hr-HR" sz="3200" dirty="0">
                <a:effectLst/>
                <a:ea typeface="Calibri" panose="020F0502020204030204" pitchFamily="34" charset="0"/>
              </a:rPr>
              <a:t>Aljmaš (Bácsalmás), Čavolj (Csávoly), Santovo (Hercegszántó) – Bačka;</a:t>
            </a:r>
          </a:p>
          <a:p>
            <a:r>
              <a:rPr lang="hr-HR" sz="3200" dirty="0">
                <a:ea typeface="Calibri" panose="020F0502020204030204" pitchFamily="34" charset="0"/>
              </a:rPr>
              <a:t>Tukulja (Tököl) – Podunavlje.</a:t>
            </a:r>
            <a:endParaRPr lang="hr-HR" sz="3200" dirty="0">
              <a:effectLst/>
              <a:ea typeface="Calibri" panose="020F0502020204030204" pitchFamily="34" charset="0"/>
            </a:endParaRPr>
          </a:p>
          <a:p>
            <a:endParaRPr lang="hr-HR" sz="3200" dirty="0">
              <a:effectLst/>
              <a:ea typeface="Calibri" panose="020F0502020204030204" pitchFamily="34" charset="0"/>
            </a:endParaRPr>
          </a:p>
          <a:p>
            <a:endParaRPr lang="hr-HR" sz="2800" dirty="0">
              <a:effectLst/>
              <a:ea typeface="Calibri" panose="020F050202020403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7576E7A-79BF-8808-56CD-49C068219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94303" y="2446612"/>
            <a:ext cx="875522" cy="1964776"/>
          </a:xfrm>
        </p:spPr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1792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7C606D4C-42F0-4D2C-BC92-C9B942C4BA38}"/>
              </a:ext>
            </a:extLst>
          </p:cNvPr>
          <p:cNvSpPr txBox="1"/>
          <p:nvPr/>
        </p:nvSpPr>
        <p:spPr>
          <a:xfrm>
            <a:off x="838200" y="1544715"/>
            <a:ext cx="10738282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F2B5A38B-F1A4-46E5-A546-D8DA8D39A774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BAE7BCF5-B0FA-7F45-9548-ADE493AEC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FDFB7B38-B773-5044-9816-253A1F3CB2F6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3700" spc="100" dirty="0">
                <a:solidFill>
                  <a:schemeClr val="bg1"/>
                </a:solidFill>
              </a:rPr>
              <a:t>15.10.2026</a:t>
            </a:r>
          </a:p>
        </p:txBody>
      </p:sp>
      <p:sp>
        <p:nvSpPr>
          <p:cNvPr id="10" name="Cím 9"/>
          <p:cNvSpPr>
            <a:spLocks noGrp="1"/>
          </p:cNvSpPr>
          <p:nvPr>
            <p:ph type="title"/>
          </p:nvPr>
        </p:nvSpPr>
        <p:spPr>
          <a:xfrm>
            <a:off x="838200" y="210192"/>
            <a:ext cx="10515600" cy="1325563"/>
          </a:xfrm>
        </p:spPr>
        <p:txBody>
          <a:bodyPr/>
          <a:lstStyle/>
          <a:p>
            <a:pPr algn="ctr">
              <a:lnSpc>
                <a:spcPct val="50000"/>
              </a:lnSpc>
            </a:pPr>
            <a:r>
              <a:rPr lang="sl-SI" b="1" dirty="0">
                <a:latin typeface="+mn-lt"/>
              </a:rPr>
              <a:t>Terenski rad</a:t>
            </a:r>
            <a:endParaRPr lang="hu-HU" b="1" dirty="0">
              <a:latin typeface="+mn-lt"/>
            </a:endParaRP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C5F0FE65-821D-85F6-59B2-9BE150BBA30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2509936" y="1103463"/>
            <a:ext cx="7191738" cy="4998757"/>
          </a:xfr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C7576E7A-79BF-8808-56CD-49C068219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94303" y="2446612"/>
            <a:ext cx="875522" cy="1964776"/>
          </a:xfrm>
        </p:spPr>
        <p:txBody>
          <a:bodyPr>
            <a:norm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143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FE598-A130-B7D1-431D-1C91271D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12790AB3-D9DA-BB7A-64EB-20DB5F1B6956}"/>
              </a:ext>
            </a:extLst>
          </p:cNvPr>
          <p:cNvSpPr txBox="1"/>
          <p:nvPr/>
        </p:nvSpPr>
        <p:spPr>
          <a:xfrm>
            <a:off x="838200" y="1544715"/>
            <a:ext cx="10738282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954C5B74-745C-EA96-1DE3-0E33C8CD6720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3F7BD453-224F-9987-0F20-5E93BF95C8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6E854AF4-773A-F587-07E4-BF635739E854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3700" spc="100" dirty="0">
                <a:solidFill>
                  <a:schemeClr val="bg1"/>
                </a:solidFill>
              </a:rPr>
              <a:t>15.10.2026</a:t>
            </a:r>
          </a:p>
        </p:txBody>
      </p:sp>
      <p:sp>
        <p:nvSpPr>
          <p:cNvPr id="10" name="Cím 9">
            <a:extLst>
              <a:ext uri="{FF2B5EF4-FFF2-40B4-BE49-F238E27FC236}">
                <a16:creationId xmlns:a16="http://schemas.microsoft.com/office/drawing/2014/main" id="{9B1BBF03-87BD-5E0C-A6B9-F454BDF41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192"/>
            <a:ext cx="10515600" cy="1325563"/>
          </a:xfrm>
        </p:spPr>
        <p:txBody>
          <a:bodyPr/>
          <a:lstStyle/>
          <a:p>
            <a:pPr algn="ctr">
              <a:lnSpc>
                <a:spcPct val="50000"/>
              </a:lnSpc>
            </a:pPr>
            <a:r>
              <a:rPr lang="sl-SI" b="1" dirty="0">
                <a:latin typeface="+mn-lt"/>
              </a:rPr>
              <a:t>Terenski rad</a:t>
            </a:r>
            <a:endParaRPr lang="hu-HU" b="1" dirty="0">
              <a:latin typeface="+mn-lt"/>
            </a:endParaRPr>
          </a:p>
        </p:txBody>
      </p:sp>
      <p:sp>
        <p:nvSpPr>
          <p:cNvPr id="12" name="Tartalom helye 11">
            <a:extLst>
              <a:ext uri="{FF2B5EF4-FFF2-40B4-BE49-F238E27FC236}">
                <a16:creationId xmlns:a16="http://schemas.microsoft.com/office/drawing/2014/main" id="{6440E712-648F-7A0C-C874-1C30990E4C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061" y="1383385"/>
            <a:ext cx="9676208" cy="4530588"/>
          </a:xfrm>
        </p:spPr>
        <p:txBody>
          <a:bodyPr>
            <a:normAutofit/>
          </a:bodyPr>
          <a:lstStyle/>
          <a:p>
            <a:r>
              <a:rPr lang="hr-HR" b="1" u="sng" dirty="0">
                <a:ea typeface="Calibri" panose="020F0502020204030204" pitchFamily="34" charset="0"/>
              </a:rPr>
              <a:t>Štokavski govori:</a:t>
            </a:r>
          </a:p>
          <a:p>
            <a:r>
              <a:rPr lang="hr-HR" i="1" dirty="0">
                <a:ea typeface="Calibri" panose="020F0502020204030204" pitchFamily="34" charset="0"/>
              </a:rPr>
              <a:t>Tukulja, Baćin, Dušnok, Aljmaš, Čavolj, Čikerija, Kaćmar, Gara, Santovo, Mohač, Katolj, Vršenda;</a:t>
            </a:r>
          </a:p>
          <a:p>
            <a:r>
              <a:rPr lang="hr-HR" b="1" u="sng" dirty="0">
                <a:ea typeface="Calibri" panose="020F0502020204030204" pitchFamily="34" charset="0"/>
              </a:rPr>
              <a:t>Čakavski govori:</a:t>
            </a:r>
          </a:p>
          <a:p>
            <a:r>
              <a:rPr lang="hr-HR" i="1" dirty="0">
                <a:ea typeface="Calibri" panose="020F0502020204030204" pitchFamily="34" charset="0"/>
              </a:rPr>
              <a:t>Kemlja, Bizonja, Koljnof, Unda, Prisika, Hrvatski Židan, Plajgor, Narda, Gornji Četar;</a:t>
            </a:r>
          </a:p>
          <a:p>
            <a:r>
              <a:rPr lang="hr-HR" b="1" u="sng" dirty="0">
                <a:ea typeface="Calibri" panose="020F0502020204030204" pitchFamily="34" charset="0"/>
              </a:rPr>
              <a:t>Kajkavski govor:</a:t>
            </a:r>
          </a:p>
          <a:p>
            <a:r>
              <a:rPr lang="hr-HR" i="1" dirty="0">
                <a:ea typeface="Calibri" panose="020F0502020204030204" pitchFamily="34" charset="0"/>
              </a:rPr>
              <a:t>Vedešin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AF2B803-F3C4-6F12-81A6-6F28010C02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94303" y="2446612"/>
            <a:ext cx="875522" cy="1964776"/>
          </a:xfrm>
        </p:spPr>
        <p:txBody>
          <a:bodyPr>
            <a:norm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83573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8030B-89A1-E616-0E95-5217AF0EA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A106AA24-0A05-E695-81A2-6A4B06D789A3}"/>
              </a:ext>
            </a:extLst>
          </p:cNvPr>
          <p:cNvSpPr txBox="1"/>
          <p:nvPr/>
        </p:nvSpPr>
        <p:spPr>
          <a:xfrm>
            <a:off x="838200" y="1544715"/>
            <a:ext cx="10738282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FED679E0-5084-A7E2-4F7D-47831A6E9ABE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89B7936F-44A6-30A6-A022-67038B5423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E5B504DD-B919-5601-218A-2FA7B54488EF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3700" spc="100" dirty="0">
                <a:solidFill>
                  <a:schemeClr val="bg1"/>
                </a:solidFill>
              </a:rPr>
              <a:t>15.10.2026</a:t>
            </a:r>
          </a:p>
        </p:txBody>
      </p:sp>
      <p:sp>
        <p:nvSpPr>
          <p:cNvPr id="10" name="Cím 9">
            <a:extLst>
              <a:ext uri="{FF2B5EF4-FFF2-40B4-BE49-F238E27FC236}">
                <a16:creationId xmlns:a16="http://schemas.microsoft.com/office/drawing/2014/main" id="{B50FCCB6-A643-BFD5-6C4B-33DB660FD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192"/>
            <a:ext cx="10515600" cy="1325563"/>
          </a:xfrm>
        </p:spPr>
        <p:txBody>
          <a:bodyPr/>
          <a:lstStyle/>
          <a:p>
            <a:pPr algn="ctr">
              <a:lnSpc>
                <a:spcPct val="50000"/>
              </a:lnSpc>
            </a:pPr>
            <a:r>
              <a:rPr lang="sl-SI" b="1" dirty="0">
                <a:latin typeface="+mn-lt"/>
              </a:rPr>
              <a:t>Hrvatska toponimija u Mađarskoj</a:t>
            </a:r>
            <a:endParaRPr lang="hu-HU" b="1" dirty="0">
              <a:latin typeface="+mn-lt"/>
            </a:endParaRPr>
          </a:p>
        </p:txBody>
      </p:sp>
      <p:sp>
        <p:nvSpPr>
          <p:cNvPr id="12" name="Tartalom helye 11">
            <a:extLst>
              <a:ext uri="{FF2B5EF4-FFF2-40B4-BE49-F238E27FC236}">
                <a16:creationId xmlns:a16="http://schemas.microsoft.com/office/drawing/2014/main" id="{913D47BC-9E98-9EBC-BDBC-3D9601B14F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061" y="1383385"/>
            <a:ext cx="9676208" cy="4530588"/>
          </a:xfrm>
        </p:spPr>
        <p:txBody>
          <a:bodyPr>
            <a:normAutofit/>
          </a:bodyPr>
          <a:lstStyle/>
          <a:p>
            <a:r>
              <a:rPr lang="hr-HR" sz="3200" dirty="0">
                <a:ea typeface="Calibri" panose="020F0502020204030204" pitchFamily="34" charset="0"/>
              </a:rPr>
              <a:t>Mikrotoponimi nose izričito hrvatski karakter (Barić 2005: 18).</a:t>
            </a:r>
          </a:p>
          <a:p>
            <a:r>
              <a:rPr lang="hr-HR" sz="3200" dirty="0">
                <a:ea typeface="Calibri" panose="020F0502020204030204" pitchFamily="34" charset="0"/>
              </a:rPr>
              <a:t>Znaju ih tek najstariji govornici.</a:t>
            </a:r>
          </a:p>
          <a:p>
            <a:r>
              <a:rPr lang="hr-HR" sz="3200" dirty="0">
                <a:ea typeface="Calibri" panose="020F0502020204030204" pitchFamily="34" charset="0"/>
              </a:rPr>
              <a:t>Nakon drugoga svjetskog rata promjenio se hatar </a:t>
            </a:r>
            <a:r>
              <a:rPr lang="hr-H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kolektivizacija, poljoprivredne zadruge – mali komadi zemalja bili su ujedinjeni u veće jedinice koje nisu imale ime; umjesto imena su se upotrebljavali redni brojevi: prva, druga, treća... </a:t>
            </a:r>
            <a:endParaRPr lang="hr-HR" sz="3200" dirty="0">
              <a:ea typeface="Calibri" panose="020F050202020403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7BDE8F9-E5CC-17EA-7BEF-55702951D4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94303" y="2446612"/>
            <a:ext cx="875522" cy="1964776"/>
          </a:xfrm>
        </p:spPr>
        <p:txBody>
          <a:bodyPr>
            <a:norm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697684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C02FC-5F69-9580-A81D-E9FD326C0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FA8738DF-BB5C-0EE4-2CAE-9A92AF39A33B}"/>
              </a:ext>
            </a:extLst>
          </p:cNvPr>
          <p:cNvSpPr txBox="1"/>
          <p:nvPr/>
        </p:nvSpPr>
        <p:spPr>
          <a:xfrm>
            <a:off x="838200" y="1544715"/>
            <a:ext cx="10738282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D5A8940F-C60B-91AB-527D-5D50C864E1FD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6C65F38D-6554-1890-AFB0-986BA91B6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6373BF9E-4441-89E2-BB3E-EB608499FBDE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3700" spc="100" dirty="0">
                <a:solidFill>
                  <a:schemeClr val="bg1"/>
                </a:solidFill>
              </a:rPr>
              <a:t>15.10.2026</a:t>
            </a:r>
          </a:p>
        </p:txBody>
      </p:sp>
      <p:sp>
        <p:nvSpPr>
          <p:cNvPr id="10" name="Cím 9">
            <a:extLst>
              <a:ext uri="{FF2B5EF4-FFF2-40B4-BE49-F238E27FC236}">
                <a16:creationId xmlns:a16="http://schemas.microsoft.com/office/drawing/2014/main" id="{1BBDF2DC-5C9B-894A-1071-503AD9617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192"/>
            <a:ext cx="10515600" cy="1325563"/>
          </a:xfrm>
        </p:spPr>
        <p:txBody>
          <a:bodyPr/>
          <a:lstStyle/>
          <a:p>
            <a:pPr algn="ctr">
              <a:lnSpc>
                <a:spcPct val="50000"/>
              </a:lnSpc>
            </a:pPr>
            <a:r>
              <a:rPr lang="sl-SI" b="1" dirty="0">
                <a:latin typeface="+mn-lt"/>
              </a:rPr>
              <a:t>Dijalektizmi i regionalizmi</a:t>
            </a:r>
            <a:endParaRPr lang="hu-HU" b="1" dirty="0">
              <a:latin typeface="+mn-lt"/>
            </a:endParaRPr>
          </a:p>
        </p:txBody>
      </p:sp>
      <p:sp>
        <p:nvSpPr>
          <p:cNvPr id="12" name="Tartalom helye 11">
            <a:extLst>
              <a:ext uri="{FF2B5EF4-FFF2-40B4-BE49-F238E27FC236}">
                <a16:creationId xmlns:a16="http://schemas.microsoft.com/office/drawing/2014/main" id="{6EA0C2CB-89AC-65DA-855C-C44ACD7D9D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061" y="1383385"/>
            <a:ext cx="9676208" cy="4530588"/>
          </a:xfrm>
        </p:spPr>
        <p:txBody>
          <a:bodyPr>
            <a:normAutofit lnSpcReduction="10000"/>
          </a:bodyPr>
          <a:lstStyle/>
          <a:p>
            <a:r>
              <a:rPr lang="hr-HR" sz="3200" b="1" dirty="0">
                <a:ea typeface="Calibri" panose="020F0502020204030204" pitchFamily="34" charset="0"/>
              </a:rPr>
              <a:t>dijalektizam</a:t>
            </a:r>
            <a:r>
              <a:rPr lang="hr-HR" sz="3200" dirty="0">
                <a:ea typeface="Calibri" panose="020F0502020204030204" pitchFamily="34" charset="0"/>
              </a:rPr>
              <a:t> – riječ iz kojega dijalekta ili narječja u standardnome jeziku (VRHSJ, mrežno izdanje)</a:t>
            </a:r>
          </a:p>
          <a:p>
            <a:r>
              <a:rPr lang="hr-HR" sz="3200" b="1" dirty="0">
                <a:ea typeface="Calibri" panose="020F0502020204030204" pitchFamily="34" charset="0"/>
              </a:rPr>
              <a:t>regionalizam</a:t>
            </a:r>
            <a:r>
              <a:rPr lang="hr-HR" sz="3200" dirty="0">
                <a:ea typeface="Calibri" panose="020F0502020204030204" pitchFamily="34" charset="0"/>
              </a:rPr>
              <a:t> – </a:t>
            </a:r>
            <a:r>
              <a:rPr lang="hr-HR" sz="3200" b="1" dirty="0">
                <a:ea typeface="Calibri" panose="020F0502020204030204" pitchFamily="34" charset="0"/>
              </a:rPr>
              <a:t>1. </a:t>
            </a:r>
            <a:r>
              <a:rPr lang="hr-HR" sz="3200" dirty="0">
                <a:ea typeface="Calibri" panose="020F0502020204030204" pitchFamily="34" charset="0"/>
              </a:rPr>
              <a:t>težnja za ekonomskim, političkim i kulturnim razvojem regija jedne zemlje </a:t>
            </a:r>
            <a:r>
              <a:rPr lang="hr-HR" sz="3200" b="1" dirty="0">
                <a:ea typeface="Calibri" panose="020F0502020204030204" pitchFamily="34" charset="0"/>
              </a:rPr>
              <a:t>2.a</a:t>
            </a:r>
            <a:r>
              <a:rPr lang="hr-HR" sz="3200" dirty="0">
                <a:ea typeface="Calibri" panose="020F0502020204030204" pitchFamily="34" charset="0"/>
              </a:rPr>
              <a:t> opisivanje i tematiziranje regija u umjetničkom i književnim djelu </a:t>
            </a:r>
            <a:r>
              <a:rPr lang="hr-HR" sz="3200" b="1" dirty="0">
                <a:highlight>
                  <a:srgbClr val="FFFF00"/>
                </a:highlight>
                <a:ea typeface="Calibri" panose="020F0502020204030204" pitchFamily="34" charset="0"/>
              </a:rPr>
              <a:t>b.</a:t>
            </a:r>
            <a:r>
              <a:rPr lang="hr-HR" sz="3200" dirty="0">
                <a:highlight>
                  <a:srgbClr val="FFFF00"/>
                </a:highlight>
                <a:ea typeface="Calibri" panose="020F0502020204030204" pitchFamily="34" charset="0"/>
              </a:rPr>
              <a:t> riječ ili druga jedinica jezika (fraza) kao svojstvo jedne regije</a:t>
            </a:r>
            <a:r>
              <a:rPr lang="hr-HR" sz="3200" dirty="0">
                <a:ea typeface="Calibri" panose="020F0502020204030204" pitchFamily="34" charset="0"/>
              </a:rPr>
              <a:t> </a:t>
            </a:r>
            <a:r>
              <a:rPr lang="hr-HR" sz="3200" b="1" dirty="0">
                <a:ea typeface="Calibri" panose="020F0502020204030204" pitchFamily="34" charset="0"/>
              </a:rPr>
              <a:t>3.</a:t>
            </a:r>
            <a:r>
              <a:rPr lang="hr-HR" sz="3200" dirty="0">
                <a:ea typeface="Calibri" panose="020F0502020204030204" pitchFamily="34" charset="0"/>
              </a:rPr>
              <a:t> umjetnička ili kulturna osobitost neke regije u odnosu na širi prostor </a:t>
            </a:r>
            <a:r>
              <a:rPr lang="hr-HR" sz="3200" b="1" dirty="0">
                <a:ea typeface="Calibri" panose="020F0502020204030204" pitchFamily="34" charset="0"/>
              </a:rPr>
              <a:t>4. a. </a:t>
            </a:r>
            <a:r>
              <a:rPr lang="hr-HR" sz="3200" dirty="0">
                <a:ea typeface="Calibri" panose="020F0502020204030204" pitchFamily="34" charset="0"/>
              </a:rPr>
              <a:t>težnja za autonomijom regija ili za većim stupnjem regionalne autonomije </a:t>
            </a:r>
            <a:r>
              <a:rPr lang="hr-HR" sz="3200" b="1" dirty="0">
                <a:ea typeface="Calibri" panose="020F0502020204030204" pitchFamily="34" charset="0"/>
              </a:rPr>
              <a:t>b. </a:t>
            </a:r>
            <a:r>
              <a:rPr lang="hr-HR" sz="3200" dirty="0">
                <a:ea typeface="Calibri" panose="020F0502020204030204" pitchFamily="34" charset="0"/>
              </a:rPr>
              <a:t>naglašena (katkad i pretjerana) zaokupljenost ili ljubav prema vlastitoj regiji (VRHSJ, mrežno izdanje)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ABF3DE-4C8C-FFAF-016D-08F23B3F31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94303" y="2446612"/>
            <a:ext cx="875522" cy="1964776"/>
          </a:xfrm>
        </p:spPr>
        <p:txBody>
          <a:bodyPr>
            <a:normAutofit lnSpcReduction="10000"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87638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47C9B-D9CB-DCD4-D7C3-D7B1A27AC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02A4073C-97A1-A4EF-3D37-8D4D543F6DB1}"/>
              </a:ext>
            </a:extLst>
          </p:cNvPr>
          <p:cNvSpPr txBox="1"/>
          <p:nvPr/>
        </p:nvSpPr>
        <p:spPr>
          <a:xfrm>
            <a:off x="838200" y="1544715"/>
            <a:ext cx="10738282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00B02D65-4987-1EF3-9DC5-2F3470CB217F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C2D01887-C692-CF90-3E6F-E80B645BB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207AE59D-E289-166A-B6C5-3AD931C8DD6C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3700" spc="100" dirty="0">
                <a:solidFill>
                  <a:schemeClr val="bg1"/>
                </a:solidFill>
              </a:rPr>
              <a:t>15.10.2026</a:t>
            </a:r>
          </a:p>
        </p:txBody>
      </p:sp>
      <p:sp>
        <p:nvSpPr>
          <p:cNvPr id="10" name="Cím 9">
            <a:extLst>
              <a:ext uri="{FF2B5EF4-FFF2-40B4-BE49-F238E27FC236}">
                <a16:creationId xmlns:a16="http://schemas.microsoft.com/office/drawing/2014/main" id="{080281F3-2D88-3FC3-A9AD-C4E4BB778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192"/>
            <a:ext cx="10515600" cy="1325563"/>
          </a:xfrm>
        </p:spPr>
        <p:txBody>
          <a:bodyPr/>
          <a:lstStyle/>
          <a:p>
            <a:pPr algn="ctr">
              <a:lnSpc>
                <a:spcPct val="50000"/>
              </a:lnSpc>
            </a:pPr>
            <a:r>
              <a:rPr lang="sl-SI" b="1" dirty="0">
                <a:latin typeface="+mn-lt"/>
              </a:rPr>
              <a:t>Dijalektizmi i regionalizmi</a:t>
            </a:r>
            <a:endParaRPr lang="hu-HU" b="1" dirty="0">
              <a:latin typeface="+mn-lt"/>
            </a:endParaRPr>
          </a:p>
        </p:txBody>
      </p:sp>
      <p:sp>
        <p:nvSpPr>
          <p:cNvPr id="12" name="Tartalom helye 11">
            <a:extLst>
              <a:ext uri="{FF2B5EF4-FFF2-40B4-BE49-F238E27FC236}">
                <a16:creationId xmlns:a16="http://schemas.microsoft.com/office/drawing/2014/main" id="{4D890CCB-1647-897F-8F97-A4686036F7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061" y="1383385"/>
            <a:ext cx="9676208" cy="4530588"/>
          </a:xfrm>
        </p:spPr>
        <p:txBody>
          <a:bodyPr>
            <a:normAutofit lnSpcReduction="10000"/>
          </a:bodyPr>
          <a:lstStyle/>
          <a:p>
            <a:r>
              <a:rPr lang="hr-HR" sz="3200" dirty="0">
                <a:ea typeface="Calibri" panose="020F0502020204030204" pitchFamily="34" charset="0"/>
              </a:rPr>
              <a:t>Potvrđuju se na leksičkoj razini.</a:t>
            </a:r>
          </a:p>
          <a:p>
            <a:r>
              <a:rPr lang="hr-HR" sz="3200" dirty="0">
                <a:ea typeface="Calibri" panose="020F0502020204030204" pitchFamily="34" charset="0"/>
              </a:rPr>
              <a:t>Regionalizmi obilježavaju jednu širu regiju (Bačku, Gradišće, Podunavlje).</a:t>
            </a:r>
          </a:p>
          <a:p>
            <a:r>
              <a:rPr lang="hr-HR" sz="3200" dirty="0">
                <a:ea typeface="Calibri" panose="020F0502020204030204" pitchFamily="34" charset="0"/>
              </a:rPr>
              <a:t>Prošireni su tek na ograničenome području.</a:t>
            </a:r>
          </a:p>
          <a:p>
            <a:r>
              <a:rPr lang="hr-HR" sz="3200" dirty="0">
                <a:ea typeface="Calibri" panose="020F0502020204030204" pitchFamily="34" charset="0"/>
              </a:rPr>
              <a:t>Naravno u toponimiji pojavljuje se niz dijalektoloških obilježja na drugim razinama jezika (fonološka, morfološka).</a:t>
            </a:r>
          </a:p>
          <a:p>
            <a:r>
              <a:rPr lang="hr-HR" sz="3200" dirty="0">
                <a:ea typeface="Calibri" panose="020F0502020204030204" pitchFamily="34" charset="0"/>
              </a:rPr>
              <a:t>Na temelju regionalizama mogu se odrediti granice (izoglose) u hrvatskoj toponimiji u Mađarskoj.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F02A269-B17C-B8EC-BDD2-C1AACC5931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94303" y="2446612"/>
            <a:ext cx="875522" cy="1964776"/>
          </a:xfrm>
        </p:spPr>
        <p:txBody>
          <a:bodyPr>
            <a:normAutofit lnSpcReduction="10000"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28483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A4D3C-8511-AD5A-CA77-25CD4E8F2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667A2CE9-5340-498D-7A35-11EE755AD154}"/>
              </a:ext>
            </a:extLst>
          </p:cNvPr>
          <p:cNvSpPr txBox="1"/>
          <p:nvPr/>
        </p:nvSpPr>
        <p:spPr>
          <a:xfrm>
            <a:off x="838200" y="1544715"/>
            <a:ext cx="10738282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71ABFA37-2B59-47DA-6922-031ADB447381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0A8539AB-40BA-1EDE-8229-F75DB194C4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F711476A-5D9B-A6EA-32CC-354CEE414EF3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3700" spc="100" dirty="0">
                <a:solidFill>
                  <a:schemeClr val="bg1"/>
                </a:solidFill>
              </a:rPr>
              <a:t>15.10.2026</a:t>
            </a:r>
          </a:p>
        </p:txBody>
      </p:sp>
      <p:sp>
        <p:nvSpPr>
          <p:cNvPr id="10" name="Cím 9">
            <a:extLst>
              <a:ext uri="{FF2B5EF4-FFF2-40B4-BE49-F238E27FC236}">
                <a16:creationId xmlns:a16="http://schemas.microsoft.com/office/drawing/2014/main" id="{711D1218-55F6-6416-FB19-CA861A615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192"/>
            <a:ext cx="10515600" cy="1325563"/>
          </a:xfrm>
        </p:spPr>
        <p:txBody>
          <a:bodyPr/>
          <a:lstStyle/>
          <a:p>
            <a:pPr algn="ctr">
              <a:lnSpc>
                <a:spcPct val="50000"/>
              </a:lnSpc>
            </a:pPr>
            <a:r>
              <a:rPr lang="sl-SI" b="1" dirty="0">
                <a:latin typeface="+mn-lt"/>
              </a:rPr>
              <a:t>Dijalektizmi</a:t>
            </a:r>
            <a:endParaRPr lang="hu-HU" b="1" dirty="0">
              <a:latin typeface="+mn-lt"/>
            </a:endParaRPr>
          </a:p>
        </p:txBody>
      </p:sp>
      <p:sp>
        <p:nvSpPr>
          <p:cNvPr id="12" name="Tartalom helye 11">
            <a:extLst>
              <a:ext uri="{FF2B5EF4-FFF2-40B4-BE49-F238E27FC236}">
                <a16:creationId xmlns:a16="http://schemas.microsoft.com/office/drawing/2014/main" id="{30BADEEC-6AA6-7818-D67F-0F9E98A5A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061" y="1383385"/>
            <a:ext cx="9676208" cy="4530588"/>
          </a:xfrm>
        </p:spPr>
        <p:txBody>
          <a:bodyPr>
            <a:normAutofit fontScale="92500" lnSpcReduction="10000"/>
          </a:bodyPr>
          <a:lstStyle/>
          <a:p>
            <a:r>
              <a:rPr lang="hr-HR" sz="3200" dirty="0">
                <a:ea typeface="Calibri" panose="020F0502020204030204" pitchFamily="34" charset="0"/>
              </a:rPr>
              <a:t>Tipične leksičke jedinice čakavskoga ili štokavskog narječja.</a:t>
            </a:r>
          </a:p>
          <a:p>
            <a:r>
              <a:rPr lang="hr-HR" sz="3200" b="1" u="sng" dirty="0">
                <a:ea typeface="Calibri" panose="020F0502020204030204" pitchFamily="34" charset="0"/>
              </a:rPr>
              <a:t>Opći dijalektizmi</a:t>
            </a:r>
          </a:p>
          <a:p>
            <a:r>
              <a:rPr lang="hr-HR" sz="3200" dirty="0">
                <a:ea typeface="Calibri" panose="020F0502020204030204" pitchFamily="34" charset="0"/>
              </a:rPr>
              <a:t>Potvrđuju se i u čakavskim i štokavskim govorima.</a:t>
            </a:r>
          </a:p>
          <a:p>
            <a:r>
              <a:rPr lang="hr-HR" sz="3200" i="1" dirty="0">
                <a:ea typeface="Calibri" panose="020F0502020204030204" pitchFamily="34" charset="0"/>
              </a:rPr>
              <a:t>Dunaj </a:t>
            </a:r>
            <a:r>
              <a:rPr lang="hr-HR" sz="3200" dirty="0">
                <a:ea typeface="Calibri" panose="020F0502020204030204" pitchFamily="34" charset="0"/>
              </a:rPr>
              <a:t>(Ba, Du)</a:t>
            </a:r>
            <a:r>
              <a:rPr lang="hr-HR" sz="3200" i="1" dirty="0">
                <a:ea typeface="Calibri" panose="020F0502020204030204" pitchFamily="34" charset="0"/>
              </a:rPr>
              <a:t>, Dunajac </a:t>
            </a:r>
            <a:r>
              <a:rPr lang="hr-HR" sz="3200" dirty="0">
                <a:ea typeface="Calibri" panose="020F0502020204030204" pitchFamily="34" charset="0"/>
              </a:rPr>
              <a:t>(Ba)</a:t>
            </a:r>
            <a:r>
              <a:rPr lang="hr-HR" sz="3200" i="1" dirty="0">
                <a:ea typeface="Calibri" panose="020F0502020204030204" pitchFamily="34" charset="0"/>
              </a:rPr>
              <a:t>, Mali Dunaj </a:t>
            </a:r>
            <a:r>
              <a:rPr lang="hr-HR" sz="3200" dirty="0">
                <a:ea typeface="Calibri" panose="020F0502020204030204" pitchFamily="34" charset="0"/>
              </a:rPr>
              <a:t>(Ba, Bi, Ke)</a:t>
            </a:r>
            <a:r>
              <a:rPr lang="hr-HR" sz="3200" i="1" dirty="0">
                <a:ea typeface="Calibri" panose="020F0502020204030204" pitchFamily="34" charset="0"/>
              </a:rPr>
              <a:t>, Mošonski Dunaj </a:t>
            </a:r>
            <a:r>
              <a:rPr lang="hr-HR" sz="3200" dirty="0">
                <a:ea typeface="Calibri" panose="020F0502020204030204" pitchFamily="34" charset="0"/>
              </a:rPr>
              <a:t>(Ke),</a:t>
            </a:r>
            <a:r>
              <a:rPr lang="hr-HR" sz="3200" i="1" dirty="0">
                <a:ea typeface="Calibri" panose="020F0502020204030204" pitchFamily="34" charset="0"/>
              </a:rPr>
              <a:t> Veliki Dunaj </a:t>
            </a:r>
            <a:r>
              <a:rPr lang="hr-HR" sz="3200" dirty="0">
                <a:ea typeface="Calibri" panose="020F0502020204030204" pitchFamily="34" charset="0"/>
              </a:rPr>
              <a:t>(Ba)</a:t>
            </a:r>
          </a:p>
          <a:p>
            <a:r>
              <a:rPr lang="hr-HR" sz="3200" b="1" u="sng" dirty="0">
                <a:ea typeface="Calibri" panose="020F0502020204030204" pitchFamily="34" charset="0"/>
              </a:rPr>
              <a:t>Čakavizmi</a:t>
            </a:r>
          </a:p>
          <a:p>
            <a:r>
              <a:rPr lang="hr-HR" sz="3200" i="1" dirty="0">
                <a:ea typeface="Calibri" panose="020F0502020204030204" pitchFamily="34" charset="0"/>
              </a:rPr>
              <a:t>Crikva </a:t>
            </a:r>
            <a:r>
              <a:rPr lang="hr-HR" sz="3200" dirty="0">
                <a:ea typeface="Calibri" panose="020F0502020204030204" pitchFamily="34" charset="0"/>
              </a:rPr>
              <a:t>(Bi, GČ, HŽ, Ke, Ko, Na, Pr, Pl, Un), </a:t>
            </a:r>
            <a:r>
              <a:rPr lang="hr-HR" sz="3200" i="1" dirty="0">
                <a:ea typeface="Calibri" panose="020F0502020204030204" pitchFamily="34" charset="0"/>
              </a:rPr>
              <a:t>Kod Crikve </a:t>
            </a:r>
            <a:r>
              <a:rPr lang="hr-HR" sz="3200" dirty="0">
                <a:ea typeface="Calibri" panose="020F0502020204030204" pitchFamily="34" charset="0"/>
              </a:rPr>
              <a:t>(Pl)</a:t>
            </a:r>
          </a:p>
          <a:p>
            <a:r>
              <a:rPr lang="hr-HR" sz="3200" i="1" dirty="0">
                <a:ea typeface="Calibri" panose="020F0502020204030204" pitchFamily="34" charset="0"/>
              </a:rPr>
              <a:t>vraćke </a:t>
            </a:r>
            <a:r>
              <a:rPr lang="hr-HR" sz="3200" dirty="0">
                <a:ea typeface="Calibri" panose="020F0502020204030204" pitchFamily="34" charset="0"/>
              </a:rPr>
              <a:t>(žr. mn.) – </a:t>
            </a:r>
            <a:r>
              <a:rPr lang="hr-HR" sz="3200" i="1" dirty="0">
                <a:ea typeface="Calibri" panose="020F0502020204030204" pitchFamily="34" charset="0"/>
              </a:rPr>
              <a:t>Male vraćke, Velike vraćke </a:t>
            </a:r>
            <a:r>
              <a:rPr lang="hr-HR" sz="3200" dirty="0">
                <a:ea typeface="Calibri" panose="020F0502020204030204" pitchFamily="34" charset="0"/>
              </a:rPr>
              <a:t>(Ko); </a:t>
            </a:r>
            <a:r>
              <a:rPr lang="hr-HR" sz="3200" i="1" dirty="0">
                <a:ea typeface="Calibri" panose="020F0502020204030204" pitchFamily="34" charset="0"/>
              </a:rPr>
              <a:t>Prve vraćke, Druge vraćke, Trete vraćke, Četvrte vraćke </a:t>
            </a:r>
            <a:r>
              <a:rPr lang="hr-HR" sz="3200" dirty="0">
                <a:ea typeface="Calibri" panose="020F0502020204030204" pitchFamily="34" charset="0"/>
              </a:rPr>
              <a:t>(Un)</a:t>
            </a:r>
            <a:endParaRPr lang="hr-HR" sz="3200" i="1" dirty="0">
              <a:ea typeface="Calibri" panose="020F0502020204030204" pitchFamily="34" charset="0"/>
            </a:endParaRPr>
          </a:p>
          <a:p>
            <a:endParaRPr lang="hr-HR" sz="3200" dirty="0">
              <a:ea typeface="Calibri" panose="020F050202020403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7B92825-DA1D-A571-77F1-78B08E801C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94303" y="2446612"/>
            <a:ext cx="875522" cy="1964776"/>
          </a:xfrm>
        </p:spPr>
        <p:txBody>
          <a:bodyPr>
            <a:normAutofit fontScale="92500" lnSpcReduction="10000"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67276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C45B2-D1E3-79EC-C884-F7FFD6730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1DB658C5-07BE-0447-1E60-09ED3935A052}"/>
              </a:ext>
            </a:extLst>
          </p:cNvPr>
          <p:cNvSpPr txBox="1"/>
          <p:nvPr/>
        </p:nvSpPr>
        <p:spPr>
          <a:xfrm>
            <a:off x="838200" y="1544715"/>
            <a:ext cx="10738282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CF307A20-EAD7-2B4C-BBFA-5D7E14DA8A37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2E1B0B46-3758-C605-0A50-FD12633DF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E946E54B-6C9C-BA97-BAE2-A2FA9550F16A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3700" spc="100" dirty="0">
                <a:solidFill>
                  <a:schemeClr val="bg1"/>
                </a:solidFill>
              </a:rPr>
              <a:t>15.10.2026</a:t>
            </a:r>
          </a:p>
        </p:txBody>
      </p:sp>
      <p:sp>
        <p:nvSpPr>
          <p:cNvPr id="10" name="Cím 9">
            <a:extLst>
              <a:ext uri="{FF2B5EF4-FFF2-40B4-BE49-F238E27FC236}">
                <a16:creationId xmlns:a16="http://schemas.microsoft.com/office/drawing/2014/main" id="{4A7E2E0C-65E8-F12E-E7F5-531FFAAAE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192"/>
            <a:ext cx="10515600" cy="1325563"/>
          </a:xfrm>
        </p:spPr>
        <p:txBody>
          <a:bodyPr/>
          <a:lstStyle/>
          <a:p>
            <a:pPr algn="ctr">
              <a:lnSpc>
                <a:spcPct val="50000"/>
              </a:lnSpc>
            </a:pPr>
            <a:r>
              <a:rPr lang="sl-SI" b="1" dirty="0">
                <a:latin typeface="+mn-lt"/>
              </a:rPr>
              <a:t>Dijalektizmi</a:t>
            </a:r>
            <a:endParaRPr lang="hu-HU" b="1" dirty="0">
              <a:latin typeface="+mn-lt"/>
            </a:endParaRPr>
          </a:p>
        </p:txBody>
      </p:sp>
      <p:sp>
        <p:nvSpPr>
          <p:cNvPr id="12" name="Tartalom helye 11">
            <a:extLst>
              <a:ext uri="{FF2B5EF4-FFF2-40B4-BE49-F238E27FC236}">
                <a16:creationId xmlns:a16="http://schemas.microsoft.com/office/drawing/2014/main" id="{68F55705-2407-8743-2EB7-A767DF5692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061" y="1383385"/>
            <a:ext cx="9676208" cy="4530588"/>
          </a:xfrm>
        </p:spPr>
        <p:txBody>
          <a:bodyPr>
            <a:normAutofit/>
          </a:bodyPr>
          <a:lstStyle/>
          <a:p>
            <a:r>
              <a:rPr lang="hr-HR" sz="3200" b="1" u="sng" dirty="0">
                <a:ea typeface="Calibri" panose="020F0502020204030204" pitchFamily="34" charset="0"/>
              </a:rPr>
              <a:t>Germanizmi</a:t>
            </a:r>
          </a:p>
          <a:p>
            <a:r>
              <a:rPr lang="hr-HR" sz="3200" dirty="0">
                <a:ea typeface="Calibri" panose="020F0502020204030204" pitchFamily="34" charset="0"/>
              </a:rPr>
              <a:t>Potvrđuju se u čakavskim i štokavskim govorima.</a:t>
            </a:r>
          </a:p>
          <a:p>
            <a:r>
              <a:rPr lang="hr-HR" sz="3200" b="1" u="sng" dirty="0">
                <a:ea typeface="Calibri" panose="020F0502020204030204" pitchFamily="34" charset="0"/>
              </a:rPr>
              <a:t>Hungarizmi</a:t>
            </a:r>
          </a:p>
          <a:p>
            <a:r>
              <a:rPr lang="hr-HR" sz="3200" dirty="0">
                <a:ea typeface="Calibri" panose="020F0502020204030204" pitchFamily="34" charset="0"/>
              </a:rPr>
              <a:t>Potvrđuju se u svim govorima.</a:t>
            </a:r>
          </a:p>
          <a:p>
            <a:r>
              <a:rPr lang="hr-HR" sz="3200" b="1" u="sng" dirty="0">
                <a:ea typeface="Calibri" panose="020F0502020204030204" pitchFamily="34" charset="0"/>
              </a:rPr>
              <a:t>Turcizmi</a:t>
            </a:r>
          </a:p>
          <a:p>
            <a:r>
              <a:rPr lang="hr-HR" sz="3200" dirty="0">
                <a:ea typeface="Calibri" panose="020F0502020204030204" pitchFamily="34" charset="0"/>
              </a:rPr>
              <a:t>Samo u štokavskim govorima.</a:t>
            </a:r>
          </a:p>
          <a:p>
            <a:endParaRPr lang="hr-HR" sz="3200" dirty="0">
              <a:ea typeface="Calibri" panose="020F050202020403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0BD5080-CE83-13AE-2866-93657D61D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94303" y="2446612"/>
            <a:ext cx="875522" cy="1964776"/>
          </a:xfrm>
        </p:spPr>
        <p:txBody>
          <a:bodyPr>
            <a:norm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52463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6160C-1ED1-40C0-A196-38F7D9B14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69607927-0C3D-10E1-6BB6-FCCF0454D300}"/>
              </a:ext>
            </a:extLst>
          </p:cNvPr>
          <p:cNvSpPr txBox="1"/>
          <p:nvPr/>
        </p:nvSpPr>
        <p:spPr>
          <a:xfrm>
            <a:off x="838200" y="1544715"/>
            <a:ext cx="10738282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BA4609DD-9F43-BACB-63A1-5CF3C493B4F0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7865DBFF-879D-9497-C3B6-7D39A40ABF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3B5B822E-31AB-E196-B71E-AD2CB49F0B35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3700" spc="100" dirty="0">
                <a:solidFill>
                  <a:schemeClr val="bg1"/>
                </a:solidFill>
              </a:rPr>
              <a:t>15.10.2026</a:t>
            </a:r>
          </a:p>
        </p:txBody>
      </p:sp>
      <p:sp>
        <p:nvSpPr>
          <p:cNvPr id="10" name="Cím 9">
            <a:extLst>
              <a:ext uri="{FF2B5EF4-FFF2-40B4-BE49-F238E27FC236}">
                <a16:creationId xmlns:a16="http://schemas.microsoft.com/office/drawing/2014/main" id="{DC4B7033-C5D3-4C08-E211-B4BE35F2C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192"/>
            <a:ext cx="10515600" cy="1325563"/>
          </a:xfrm>
        </p:spPr>
        <p:txBody>
          <a:bodyPr/>
          <a:lstStyle/>
          <a:p>
            <a:pPr algn="ctr">
              <a:lnSpc>
                <a:spcPct val="50000"/>
              </a:lnSpc>
            </a:pPr>
            <a:r>
              <a:rPr lang="sl-SI" b="1" dirty="0">
                <a:latin typeface="+mn-lt"/>
              </a:rPr>
              <a:t>Dijalektizmi</a:t>
            </a:r>
            <a:endParaRPr lang="hu-HU" b="1" dirty="0">
              <a:latin typeface="+mn-lt"/>
            </a:endParaRPr>
          </a:p>
        </p:txBody>
      </p:sp>
      <p:sp>
        <p:nvSpPr>
          <p:cNvPr id="12" name="Tartalom helye 11">
            <a:extLst>
              <a:ext uri="{FF2B5EF4-FFF2-40B4-BE49-F238E27FC236}">
                <a16:creationId xmlns:a16="http://schemas.microsoft.com/office/drawing/2014/main" id="{F437B22F-9471-153F-0430-FDD6CD1C1C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061" y="1383385"/>
            <a:ext cx="9676208" cy="4530588"/>
          </a:xfrm>
        </p:spPr>
        <p:txBody>
          <a:bodyPr>
            <a:normAutofit fontScale="92500" lnSpcReduction="10000"/>
          </a:bodyPr>
          <a:lstStyle/>
          <a:p>
            <a:r>
              <a:rPr lang="hr-HR" sz="3200" b="1" u="sng" dirty="0">
                <a:ea typeface="Calibri" panose="020F0502020204030204" pitchFamily="34" charset="0"/>
              </a:rPr>
              <a:t>Germanizmi</a:t>
            </a:r>
          </a:p>
          <a:p>
            <a:r>
              <a:rPr lang="hr-HR" sz="3200" i="1" dirty="0">
                <a:ea typeface="Calibri" panose="020F0502020204030204" pitchFamily="34" charset="0"/>
              </a:rPr>
              <a:t>Hutbat, Hutbajt </a:t>
            </a:r>
            <a:r>
              <a:rPr lang="hr-HR" sz="3200" dirty="0">
                <a:ea typeface="Calibri" panose="020F0502020204030204" pitchFamily="34" charset="0"/>
              </a:rPr>
              <a:t>(Bi, Ko);</a:t>
            </a:r>
            <a:r>
              <a:rPr lang="hr-HR" sz="3200" i="1" dirty="0">
                <a:ea typeface="Calibri" panose="020F0502020204030204" pitchFamily="34" charset="0"/>
              </a:rPr>
              <a:t> Pamšuj </a:t>
            </a:r>
            <a:r>
              <a:rPr lang="hr-HR" sz="3200" dirty="0">
                <a:ea typeface="Calibri" panose="020F0502020204030204" pitchFamily="34" charset="0"/>
              </a:rPr>
              <a:t>(Bi, HŽ, Na); </a:t>
            </a:r>
            <a:r>
              <a:rPr lang="hr-HR" sz="3200" i="1" dirty="0">
                <a:ea typeface="Calibri" panose="020F0502020204030204" pitchFamily="34" charset="0"/>
              </a:rPr>
              <a:t>Pajngert </a:t>
            </a:r>
            <a:r>
              <a:rPr lang="hr-HR" sz="3200" dirty="0">
                <a:ea typeface="Calibri" panose="020F0502020204030204" pitchFamily="34" charset="0"/>
              </a:rPr>
              <a:t>(Bi, Pr)</a:t>
            </a:r>
            <a:endParaRPr lang="hr-HR" sz="3200" i="1" dirty="0">
              <a:ea typeface="Calibri" panose="020F0502020204030204" pitchFamily="34" charset="0"/>
            </a:endParaRPr>
          </a:p>
          <a:p>
            <a:r>
              <a:rPr lang="hr-HR" sz="3200" b="1" u="sng" dirty="0">
                <a:ea typeface="Calibri" panose="020F0502020204030204" pitchFamily="34" charset="0"/>
              </a:rPr>
              <a:t>Hungarizmi</a:t>
            </a:r>
          </a:p>
          <a:p>
            <a:r>
              <a:rPr lang="hr-HR" sz="3200" i="1">
                <a:ea typeface="Calibri" panose="020F0502020204030204" pitchFamily="34" charset="0"/>
              </a:rPr>
              <a:t>rit </a:t>
            </a:r>
            <a:r>
              <a:rPr lang="hr-HR" sz="3200">
                <a:ea typeface="Calibri" panose="020F0502020204030204" pitchFamily="34" charset="0"/>
              </a:rPr>
              <a:t>– </a:t>
            </a:r>
            <a:r>
              <a:rPr lang="hr-HR" sz="3200" i="1">
                <a:ea typeface="Calibri" panose="020F0502020204030204" pitchFamily="34" charset="0"/>
              </a:rPr>
              <a:t>Gornji rit, Dolnji rit </a:t>
            </a:r>
            <a:r>
              <a:rPr lang="hr-HR" sz="3200">
                <a:ea typeface="Calibri" panose="020F0502020204030204" pitchFamily="34" charset="0"/>
              </a:rPr>
              <a:t>(Ka); </a:t>
            </a:r>
            <a:r>
              <a:rPr lang="hr-HR" sz="3200" i="1">
                <a:ea typeface="Calibri" panose="020F0502020204030204" pitchFamily="34" charset="0"/>
              </a:rPr>
              <a:t>Rit </a:t>
            </a:r>
            <a:r>
              <a:rPr lang="hr-HR" sz="3200">
                <a:ea typeface="Calibri" panose="020F0502020204030204" pitchFamily="34" charset="0"/>
              </a:rPr>
              <a:t>(Sa); </a:t>
            </a:r>
            <a:r>
              <a:rPr lang="hr-HR" sz="3200" i="1">
                <a:ea typeface="Calibri" panose="020F0502020204030204" pitchFamily="34" charset="0"/>
              </a:rPr>
              <a:t>Rit </a:t>
            </a:r>
            <a:r>
              <a:rPr lang="hr-HR" sz="3200">
                <a:ea typeface="Calibri" panose="020F0502020204030204" pitchFamily="34" charset="0"/>
              </a:rPr>
              <a:t>(Pr); </a:t>
            </a:r>
            <a:r>
              <a:rPr lang="hr-HR" sz="3200" i="1">
                <a:ea typeface="Calibri" panose="020F0502020204030204" pitchFamily="34" charset="0"/>
              </a:rPr>
              <a:t>šor</a:t>
            </a:r>
            <a:r>
              <a:rPr lang="hr-HR" sz="3200">
                <a:ea typeface="Calibri" panose="020F0502020204030204" pitchFamily="34" charset="0"/>
              </a:rPr>
              <a:t> – </a:t>
            </a:r>
            <a:r>
              <a:rPr lang="hr-HR" sz="3200" i="1">
                <a:ea typeface="Calibri" panose="020F0502020204030204" pitchFamily="34" charset="0"/>
              </a:rPr>
              <a:t>Kaćmarski šor, Leđenski šor </a:t>
            </a:r>
            <a:r>
              <a:rPr lang="hr-HR" sz="3200">
                <a:ea typeface="Calibri" panose="020F0502020204030204" pitchFamily="34" charset="0"/>
              </a:rPr>
              <a:t>(Ga); </a:t>
            </a:r>
            <a:r>
              <a:rPr lang="hr-HR" sz="3200" i="1">
                <a:ea typeface="Calibri" panose="020F0502020204030204" pitchFamily="34" charset="0"/>
              </a:rPr>
              <a:t>Buktin šor, Tavankutski šor </a:t>
            </a:r>
            <a:r>
              <a:rPr lang="hr-HR" sz="3200">
                <a:ea typeface="Calibri" panose="020F0502020204030204" pitchFamily="34" charset="0"/>
              </a:rPr>
              <a:t>(Či); </a:t>
            </a:r>
            <a:r>
              <a:rPr lang="hr-HR" sz="3200" i="1">
                <a:ea typeface="Calibri" panose="020F0502020204030204" pitchFamily="34" charset="0"/>
              </a:rPr>
              <a:t>Grobljanski šor </a:t>
            </a:r>
            <a:r>
              <a:rPr lang="hr-HR" sz="3200">
                <a:ea typeface="Calibri" panose="020F0502020204030204" pitchFamily="34" charset="0"/>
              </a:rPr>
              <a:t>(Alj)</a:t>
            </a:r>
            <a:endParaRPr lang="hr-HR" sz="3200" i="1" dirty="0">
              <a:ea typeface="Calibri" panose="020F0502020204030204" pitchFamily="34" charset="0"/>
            </a:endParaRPr>
          </a:p>
          <a:p>
            <a:r>
              <a:rPr lang="hr-HR" sz="3200" b="1" u="sng" dirty="0">
                <a:ea typeface="Calibri" panose="020F0502020204030204" pitchFamily="34" charset="0"/>
              </a:rPr>
              <a:t>Turcizmi</a:t>
            </a:r>
          </a:p>
          <a:p>
            <a:r>
              <a:rPr lang="hr-HR" sz="3200" i="1" dirty="0">
                <a:ea typeface="Calibri" panose="020F0502020204030204" pitchFamily="34" charset="0"/>
              </a:rPr>
              <a:t>Budžak </a:t>
            </a:r>
            <a:r>
              <a:rPr lang="hr-HR" sz="3200" dirty="0">
                <a:ea typeface="Calibri" panose="020F0502020204030204" pitchFamily="34" charset="0"/>
              </a:rPr>
              <a:t>(Ba, Du, Ka, Sa); </a:t>
            </a:r>
            <a:r>
              <a:rPr lang="hr-HR" sz="3200" i="1" dirty="0">
                <a:ea typeface="Calibri" panose="020F0502020204030204" pitchFamily="34" charset="0"/>
              </a:rPr>
              <a:t>čajer – Čajerke </a:t>
            </a:r>
            <a:r>
              <a:rPr lang="hr-HR" sz="3200" dirty="0">
                <a:ea typeface="Calibri" panose="020F0502020204030204" pitchFamily="34" charset="0"/>
              </a:rPr>
              <a:t>(Ka), </a:t>
            </a:r>
            <a:r>
              <a:rPr lang="hr-HR" sz="3200" i="1" dirty="0">
                <a:ea typeface="Calibri" panose="020F0502020204030204" pitchFamily="34" charset="0"/>
              </a:rPr>
              <a:t>Čajer </a:t>
            </a:r>
            <a:r>
              <a:rPr lang="hr-HR" sz="3200" dirty="0">
                <a:ea typeface="Calibri" panose="020F0502020204030204" pitchFamily="34" charset="0"/>
              </a:rPr>
              <a:t>(Alj), </a:t>
            </a:r>
            <a:r>
              <a:rPr lang="hr-HR" sz="3200" i="1" dirty="0">
                <a:ea typeface="Calibri" panose="020F0502020204030204" pitchFamily="34" charset="0"/>
              </a:rPr>
              <a:t>Čajera </a:t>
            </a:r>
            <a:r>
              <a:rPr lang="hr-HR" sz="3200" dirty="0">
                <a:ea typeface="Calibri" panose="020F0502020204030204" pitchFamily="34" charset="0"/>
              </a:rPr>
              <a:t>(Ba, Du), </a:t>
            </a:r>
            <a:r>
              <a:rPr lang="hr-HR" sz="3200" i="1" dirty="0">
                <a:ea typeface="Calibri" panose="020F0502020204030204" pitchFamily="34" charset="0"/>
              </a:rPr>
              <a:t>Čajere </a:t>
            </a:r>
            <a:r>
              <a:rPr lang="hr-HR" sz="3200" dirty="0">
                <a:ea typeface="Calibri" panose="020F0502020204030204" pitchFamily="34" charset="0"/>
              </a:rPr>
              <a:t>(Vr)</a:t>
            </a:r>
            <a:endParaRPr lang="hr-HR" sz="3200" i="1" dirty="0">
              <a:ea typeface="Calibri" panose="020F0502020204030204" pitchFamily="34" charset="0"/>
            </a:endParaRPr>
          </a:p>
          <a:p>
            <a:endParaRPr lang="hr-HR" sz="3200" dirty="0">
              <a:ea typeface="Calibri" panose="020F0502020204030204" pitchFamily="34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22C5522-FC5F-FE62-7F9D-9BEEBE8DD0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94303" y="2446612"/>
            <a:ext cx="875522" cy="1964776"/>
          </a:xfrm>
        </p:spPr>
        <p:txBody>
          <a:bodyPr>
            <a:normAutofit fontScale="92500" lnSpcReduction="10000"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9255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47561-165F-2261-8D54-6A1849A4C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FBE51470-41B7-3383-EFF7-21A5AD277753}"/>
              </a:ext>
            </a:extLst>
          </p:cNvPr>
          <p:cNvSpPr txBox="1"/>
          <p:nvPr/>
        </p:nvSpPr>
        <p:spPr>
          <a:xfrm>
            <a:off x="8323685" y="1219507"/>
            <a:ext cx="3666930" cy="7298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Dolnja šuma, Gornja šuma</a:t>
            </a:r>
            <a:r>
              <a:rPr lang="sl-SI" sz="2000" i="1" dirty="0"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(Ka);</a:t>
            </a:r>
          </a:p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Čaušerova šuma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(Či);</a:t>
            </a:r>
          </a:p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Leneška šuma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(Du);</a:t>
            </a:r>
          </a:p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Pavorska loza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(Bi);</a:t>
            </a:r>
          </a:p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Prisička loza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(Pr);</a:t>
            </a:r>
          </a:p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Dluga dubrava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(Un);</a:t>
            </a:r>
          </a:p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Loug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(Ve);</a:t>
            </a:r>
          </a:p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Veliki lug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(GČ)</a:t>
            </a:r>
            <a:endParaRPr lang="sl-SI" sz="2800" i="1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sl-SI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i="1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6251286A-2DD3-15BD-100A-0C7FC88CC97D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88A59F40-88EC-270D-6A7F-73A3F2DF4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0B5D556A-0567-2F4D-B133-E7EA1FFBFEDE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3700" spc="100" dirty="0">
                <a:solidFill>
                  <a:schemeClr val="bg1"/>
                </a:solidFill>
              </a:rPr>
              <a:t>15.10.2026</a:t>
            </a:r>
          </a:p>
        </p:txBody>
      </p:sp>
      <p:sp>
        <p:nvSpPr>
          <p:cNvPr id="10" name="Cím 9">
            <a:extLst>
              <a:ext uri="{FF2B5EF4-FFF2-40B4-BE49-F238E27FC236}">
                <a16:creationId xmlns:a16="http://schemas.microsoft.com/office/drawing/2014/main" id="{647F8ACA-8810-10E3-315E-9A5CF6EA1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192"/>
            <a:ext cx="10515600" cy="1325563"/>
          </a:xfrm>
        </p:spPr>
        <p:txBody>
          <a:bodyPr/>
          <a:lstStyle/>
          <a:p>
            <a:pPr algn="ctr">
              <a:lnSpc>
                <a:spcPct val="50000"/>
              </a:lnSpc>
            </a:pPr>
            <a:r>
              <a:rPr lang="sl-SI" b="1" dirty="0">
                <a:latin typeface="+mn-lt"/>
              </a:rPr>
              <a:t>Regionalizmi</a:t>
            </a:r>
            <a:endParaRPr lang="hu-HU" b="1" dirty="0">
              <a:latin typeface="+mn-lt"/>
            </a:endParaRPr>
          </a:p>
        </p:txBody>
      </p:sp>
      <p:sp>
        <p:nvSpPr>
          <p:cNvPr id="12" name="Tartalom helye 11">
            <a:extLst>
              <a:ext uri="{FF2B5EF4-FFF2-40B4-BE49-F238E27FC236}">
                <a16:creationId xmlns:a16="http://schemas.microsoft.com/office/drawing/2014/main" id="{19B9CD3E-E7E3-FEC3-AED2-21BCF295D1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061" y="1383385"/>
            <a:ext cx="7259579" cy="45305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r-HR" sz="3200" i="1" dirty="0">
              <a:ea typeface="Calibri" panose="020F0502020204030204" pitchFamily="34" charset="0"/>
            </a:endParaRPr>
          </a:p>
          <a:p>
            <a:endParaRPr lang="hr-HR" sz="3200" dirty="0">
              <a:ea typeface="Calibri" panose="020F0502020204030204" pitchFamily="34" charset="0"/>
            </a:endParaRP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C0956F1E-0861-08B3-9816-509DE1ECC1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091681" y="1145220"/>
            <a:ext cx="6858001" cy="4921868"/>
          </a:xfrm>
        </p:spPr>
      </p:pic>
    </p:spTree>
    <p:extLst>
      <p:ext uri="{BB962C8B-B14F-4D97-AF65-F5344CB8AC3E}">
        <p14:creationId xmlns:p14="http://schemas.microsoft.com/office/powerpoint/2010/main" val="3217896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BAB7D-0866-0CA8-1FEE-0DDCE3DB1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36830243-5D0E-79D7-3C06-0DAC41702C35}"/>
              </a:ext>
            </a:extLst>
          </p:cNvPr>
          <p:cNvSpPr txBox="1"/>
          <p:nvPr/>
        </p:nvSpPr>
        <p:spPr>
          <a:xfrm>
            <a:off x="8323685" y="1219507"/>
            <a:ext cx="3666930" cy="7790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Mišina bašča, Poljske bašče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(Tu);</a:t>
            </a:r>
          </a:p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Balin bostan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(Du); </a:t>
            </a: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Bostan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(Ba);</a:t>
            </a:r>
            <a:endParaRPr lang="sl-SI" sz="2800" i="1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Carska bašća, Spajinska bašća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(Sa);</a:t>
            </a:r>
          </a:p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Zeleni verti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(Ke);</a:t>
            </a:r>
          </a:p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Konoplji vert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(Bi);</a:t>
            </a:r>
          </a:p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Zaverti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(Un);</a:t>
            </a:r>
          </a:p>
          <a:p>
            <a:pPr>
              <a:lnSpc>
                <a:spcPct val="114000"/>
              </a:lnSpc>
            </a:pPr>
            <a:r>
              <a:rPr lang="sl-SI" sz="2800" i="1" dirty="0">
                <a:ea typeface="Open Sans" panose="020B0606030504020204" pitchFamily="34" charset="0"/>
                <a:cs typeface="Open Sans" panose="020B0606030504020204" pitchFamily="34" charset="0"/>
              </a:rPr>
              <a:t>Čebičevi verti </a:t>
            </a:r>
            <a:r>
              <a:rPr lang="sl-SI" sz="2800" dirty="0">
                <a:ea typeface="Open Sans" panose="020B0606030504020204" pitchFamily="34" charset="0"/>
                <a:cs typeface="Open Sans" panose="020B0606030504020204" pitchFamily="34" charset="0"/>
              </a:rPr>
              <a:t>(Pr)</a:t>
            </a:r>
            <a:endParaRPr lang="sl-SI" sz="2800" i="1" dirty="0"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sl-SI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i="1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B11C4F95-07C8-FAD3-6B30-6BCA1DA5A96C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BEC93AB4-0D98-405E-EEC2-227E46164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9BAAA295-BF70-670D-E7AA-9B23A0076BB0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3700" spc="100" dirty="0">
                <a:solidFill>
                  <a:schemeClr val="bg1"/>
                </a:solidFill>
              </a:rPr>
              <a:t>15.10.2026</a:t>
            </a:r>
          </a:p>
        </p:txBody>
      </p:sp>
      <p:sp>
        <p:nvSpPr>
          <p:cNvPr id="10" name="Cím 9">
            <a:extLst>
              <a:ext uri="{FF2B5EF4-FFF2-40B4-BE49-F238E27FC236}">
                <a16:creationId xmlns:a16="http://schemas.microsoft.com/office/drawing/2014/main" id="{DEFA6E12-E44B-084D-6457-662C1D231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192"/>
            <a:ext cx="10515600" cy="1325563"/>
          </a:xfrm>
        </p:spPr>
        <p:txBody>
          <a:bodyPr/>
          <a:lstStyle/>
          <a:p>
            <a:pPr algn="ctr">
              <a:lnSpc>
                <a:spcPct val="50000"/>
              </a:lnSpc>
            </a:pPr>
            <a:r>
              <a:rPr lang="sl-SI" b="1" dirty="0">
                <a:latin typeface="+mn-lt"/>
              </a:rPr>
              <a:t>Regionalizmi</a:t>
            </a:r>
            <a:endParaRPr lang="hu-HU" b="1" dirty="0">
              <a:latin typeface="+mn-lt"/>
            </a:endParaRPr>
          </a:p>
        </p:txBody>
      </p:sp>
      <p:sp>
        <p:nvSpPr>
          <p:cNvPr id="12" name="Tartalom helye 11">
            <a:extLst>
              <a:ext uri="{FF2B5EF4-FFF2-40B4-BE49-F238E27FC236}">
                <a16:creationId xmlns:a16="http://schemas.microsoft.com/office/drawing/2014/main" id="{37361DD3-92DB-86C6-7598-D73BFD451D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061" y="1383385"/>
            <a:ext cx="7259579" cy="45305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r-HR" sz="3200" i="1" dirty="0">
              <a:ea typeface="Calibri" panose="020F0502020204030204" pitchFamily="34" charset="0"/>
            </a:endParaRPr>
          </a:p>
          <a:p>
            <a:endParaRPr lang="hr-HR" sz="3200" dirty="0">
              <a:ea typeface="Calibri" panose="020F0502020204030204" pitchFamily="34" charset="0"/>
            </a:endParaRPr>
          </a:p>
        </p:txBody>
      </p:sp>
      <p:pic>
        <p:nvPicPr>
          <p:cNvPr id="11" name="Tartalom helye 10">
            <a:extLst>
              <a:ext uri="{FF2B5EF4-FFF2-40B4-BE49-F238E27FC236}">
                <a16:creationId xmlns:a16="http://schemas.microsoft.com/office/drawing/2014/main" id="{92CD05D2-0695-2111-A62F-DD06852A73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5417" y="1145219"/>
            <a:ext cx="7259579" cy="4887835"/>
          </a:xfrm>
        </p:spPr>
      </p:pic>
    </p:spTree>
    <p:extLst>
      <p:ext uri="{BB962C8B-B14F-4D97-AF65-F5344CB8AC3E}">
        <p14:creationId xmlns:p14="http://schemas.microsoft.com/office/powerpoint/2010/main" val="752498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>
            <a:extLst>
              <a:ext uri="{FF2B5EF4-FFF2-40B4-BE49-F238E27FC236}">
                <a16:creationId xmlns:a16="http://schemas.microsoft.com/office/drawing/2014/main" id="{7C606D4C-42F0-4D2C-BC92-C9B942C4BA38}"/>
              </a:ext>
            </a:extLst>
          </p:cNvPr>
          <p:cNvSpPr txBox="1"/>
          <p:nvPr/>
        </p:nvSpPr>
        <p:spPr>
          <a:xfrm>
            <a:off x="1808584" y="2180912"/>
            <a:ext cx="10738282" cy="254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bg-BG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14000"/>
              </a:lnSpc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F2B5A38B-F1A4-46E5-A546-D8DA8D39A774}"/>
              </a:ext>
            </a:extLst>
          </p:cNvPr>
          <p:cNvCxnSpPr/>
          <p:nvPr/>
        </p:nvCxnSpPr>
        <p:spPr>
          <a:xfrm>
            <a:off x="838200" y="1145220"/>
            <a:ext cx="10676138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Kép 7">
            <a:extLst>
              <a:ext uri="{FF2B5EF4-FFF2-40B4-BE49-F238E27FC236}">
                <a16:creationId xmlns:a16="http://schemas.microsoft.com/office/drawing/2014/main" id="{BAE7BCF5-B0FA-7F45-9548-ADE493AEC4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33055"/>
            <a:ext cx="12192000" cy="850900"/>
          </a:xfrm>
          <a:prstGeom prst="rect">
            <a:avLst/>
          </a:prstGeom>
        </p:spPr>
      </p:pic>
      <p:sp>
        <p:nvSpPr>
          <p:cNvPr id="9" name="Cím 1">
            <a:extLst>
              <a:ext uri="{FF2B5EF4-FFF2-40B4-BE49-F238E27FC236}">
                <a16:creationId xmlns:a16="http://schemas.microsoft.com/office/drawing/2014/main" id="{FDFB7B38-B773-5044-9816-253A1F3CB2F6}"/>
              </a:ext>
            </a:extLst>
          </p:cNvPr>
          <p:cNvSpPr txBox="1">
            <a:spLocks/>
          </p:cNvSpPr>
          <p:nvPr/>
        </p:nvSpPr>
        <p:spPr>
          <a:xfrm>
            <a:off x="2336037" y="6271219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3700" spc="100" dirty="0">
                <a:solidFill>
                  <a:schemeClr val="bg1"/>
                </a:solidFill>
              </a:rPr>
              <a:t>15.10.2026</a:t>
            </a:r>
          </a:p>
        </p:txBody>
      </p:sp>
      <p:sp>
        <p:nvSpPr>
          <p:cNvPr id="10" name="Cím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50000"/>
              </a:lnSpc>
            </a:pPr>
            <a:r>
              <a:rPr lang="sl-SI" b="1" dirty="0">
                <a:latin typeface="+mn-lt"/>
              </a:rPr>
              <a:t>Zaključak</a:t>
            </a:r>
            <a:endParaRPr lang="hu-HU" b="1" dirty="0">
              <a:latin typeface="+mn-lt"/>
            </a:endParaRPr>
          </a:p>
        </p:txBody>
      </p:sp>
      <p:sp>
        <p:nvSpPr>
          <p:cNvPr id="12" name="Tartalom helye 11"/>
          <p:cNvSpPr>
            <a:spLocks noGrp="1"/>
          </p:cNvSpPr>
          <p:nvPr>
            <p:ph sz="half" idx="1"/>
          </p:nvPr>
        </p:nvSpPr>
        <p:spPr>
          <a:xfrm>
            <a:off x="830061" y="1296959"/>
            <a:ext cx="10439764" cy="4617014"/>
          </a:xfrm>
        </p:spPr>
        <p:txBody>
          <a:bodyPr>
            <a:normAutofit/>
          </a:bodyPr>
          <a:lstStyle/>
          <a:p>
            <a:r>
              <a:rPr lang="hr-HR" dirty="0"/>
              <a:t>Hrvatska toponimija u Mađarskoj pruža više načina analize.</a:t>
            </a:r>
          </a:p>
          <a:p>
            <a:r>
              <a:rPr lang="hr-HR" dirty="0"/>
              <a:t>Proučavanje dijalektizama i regionalizama idealno je za analizu leksičkih elemenata.</a:t>
            </a:r>
          </a:p>
          <a:p>
            <a:r>
              <a:rPr lang="hr-HR" dirty="0"/>
              <a:t>Regionalizmi potvrđuju proširenost pojedinih leksema na ograničenome prostoru.</a:t>
            </a:r>
          </a:p>
          <a:p>
            <a:r>
              <a:rPr lang="hr-HR" dirty="0"/>
              <a:t>Hrvatska je toponimija bogata jezična baština Hrvata u Mađarskoj.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7576E7A-79BF-8808-56CD-49C068219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69825" y="2726379"/>
            <a:ext cx="875522" cy="1964776"/>
          </a:xfrm>
        </p:spPr>
        <p:txBody>
          <a:bodyPr>
            <a:normAutofit/>
          </a:bodyPr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12727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>
            <a:extLst>
              <a:ext uri="{FF2B5EF4-FFF2-40B4-BE49-F238E27FC236}">
                <a16:creationId xmlns:a16="http://schemas.microsoft.com/office/drawing/2014/main" id="{EA3B5272-5CAC-8548-8305-1B276B62C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ím 1">
            <a:extLst>
              <a:ext uri="{FF2B5EF4-FFF2-40B4-BE49-F238E27FC236}">
                <a16:creationId xmlns:a16="http://schemas.microsoft.com/office/drawing/2014/main" id="{7526A6D4-531E-7D43-81CA-954398D2809F}"/>
              </a:ext>
            </a:extLst>
          </p:cNvPr>
          <p:cNvSpPr txBox="1">
            <a:spLocks/>
          </p:cNvSpPr>
          <p:nvPr/>
        </p:nvSpPr>
        <p:spPr>
          <a:xfrm>
            <a:off x="723899" y="2110720"/>
            <a:ext cx="8363540" cy="3352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sl-SI" sz="40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Hvala lijepa na pozornosti!</a:t>
            </a:r>
            <a:endParaRPr lang="hu-HU" sz="4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AA9478DD-715D-4A8A-A6BD-85A4F855DF8E}"/>
              </a:ext>
            </a:extLst>
          </p:cNvPr>
          <p:cNvSpPr txBox="1">
            <a:spLocks/>
          </p:cNvSpPr>
          <p:nvPr/>
        </p:nvSpPr>
        <p:spPr>
          <a:xfrm>
            <a:off x="723899" y="4383760"/>
            <a:ext cx="7365636" cy="107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4000"/>
              </a:lnSpc>
            </a:pPr>
            <a:endParaRPr lang="hu-HU" sz="14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Cím 1">
            <a:extLst>
              <a:ext uri="{FF2B5EF4-FFF2-40B4-BE49-F238E27FC236}">
                <a16:creationId xmlns:a16="http://schemas.microsoft.com/office/drawing/2014/main" id="{D7A21185-FF9F-4E99-A9CB-3E79EB5EE0C7}"/>
              </a:ext>
            </a:extLst>
          </p:cNvPr>
          <p:cNvSpPr txBox="1">
            <a:spLocks/>
          </p:cNvSpPr>
          <p:nvPr/>
        </p:nvSpPr>
        <p:spPr>
          <a:xfrm>
            <a:off x="723899" y="5566278"/>
            <a:ext cx="7365636" cy="597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21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952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9E3F52223072E6448E133D42AC821CFF" ma:contentTypeVersion="13" ma:contentTypeDescription="Új dokumentum létrehozása." ma:contentTypeScope="" ma:versionID="979f3ba77cf615f556ea2465c0e080bd">
  <xsd:schema xmlns:xsd="http://www.w3.org/2001/XMLSchema" xmlns:xs="http://www.w3.org/2001/XMLSchema" xmlns:p="http://schemas.microsoft.com/office/2006/metadata/properties" xmlns:ns2="dd3f2cc3-fb5e-4dd6-95d2-33cefb907ce0" xmlns:ns3="5de043ce-df81-4b6e-b89a-e0b5e1cd8f9f" targetNamespace="http://schemas.microsoft.com/office/2006/metadata/properties" ma:root="true" ma:fieldsID="014f492a17484009e732b761e397af3c" ns2:_="" ns3:_="">
    <xsd:import namespace="dd3f2cc3-fb5e-4dd6-95d2-33cefb907ce0"/>
    <xsd:import namespace="5de043ce-df81-4b6e-b89a-e0b5e1cd8f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3f2cc3-fb5e-4dd6-95d2-33cefb907c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e043ce-df81-4b6e-b89a-e0b5e1cd8f9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51B534-4F67-4E8A-9744-8F9A726B74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8DC22D-6BE3-4E08-A576-B60B5066B34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C567709-B69A-48A0-87CC-45C21AC43D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3f2cc3-fb5e-4dd6-95d2-33cefb907ce0"/>
    <ds:schemaRef ds:uri="5de043ce-df81-4b6e-b89a-e0b5e1cd8f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4336</TotalTime>
  <Words>934</Words>
  <Application>Microsoft Office PowerPoint</Application>
  <PresentationFormat>Szélesvásznú</PresentationFormat>
  <Paragraphs>188</Paragraphs>
  <Slides>18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Times New Roman</vt:lpstr>
      <vt:lpstr>Office-téma</vt:lpstr>
      <vt:lpstr>PowerPoint-bemutató</vt:lpstr>
      <vt:lpstr>PowerPoint-bemutató</vt:lpstr>
      <vt:lpstr>Istraživanje hrvatske toponimije u Mađarskoj</vt:lpstr>
      <vt:lpstr>Terensko istraživanje</vt:lpstr>
      <vt:lpstr>Terenski rad</vt:lpstr>
      <vt:lpstr>Terenski rad</vt:lpstr>
      <vt:lpstr>Terenski rad</vt:lpstr>
      <vt:lpstr>Terenski rad</vt:lpstr>
      <vt:lpstr>Hrvatska toponimija u Mađarskoj</vt:lpstr>
      <vt:lpstr>Dijalektizmi i regionalizmi</vt:lpstr>
      <vt:lpstr>Dijalektizmi i regionalizmi</vt:lpstr>
      <vt:lpstr>Dijalektizmi</vt:lpstr>
      <vt:lpstr>Dijalektizmi</vt:lpstr>
      <vt:lpstr>Dijalektizmi</vt:lpstr>
      <vt:lpstr>Regionalizmi</vt:lpstr>
      <vt:lpstr>Regionalizmi</vt:lpstr>
      <vt:lpstr>Zaključak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PREZENTÁCIÓ CÍME prezentáció alcíme</dc:title>
  <dc:creator>Microsoft Office User</dc:creator>
  <cp:lastModifiedBy>Előd</cp:lastModifiedBy>
  <cp:revision>186</cp:revision>
  <dcterms:created xsi:type="dcterms:W3CDTF">2021-07-01T15:39:11Z</dcterms:created>
  <dcterms:modified xsi:type="dcterms:W3CDTF">2026-10-13T19:57:08Z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0x0101009E3F52223072E6448E133D42AC821CFF</vt:lpwstr>
  </property>
</Properties>
</file>